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7"/>
  </p:notesMasterIdLst>
  <p:handoutMasterIdLst>
    <p:handoutMasterId r:id="rId108"/>
  </p:handoutMasterIdLst>
  <p:sldIdLst>
    <p:sldId id="465" r:id="rId2"/>
    <p:sldId id="483" r:id="rId3"/>
    <p:sldId id="306" r:id="rId4"/>
    <p:sldId id="257" r:id="rId5"/>
    <p:sldId id="258" r:id="rId6"/>
    <p:sldId id="259" r:id="rId7"/>
    <p:sldId id="267" r:id="rId8"/>
    <p:sldId id="268" r:id="rId9"/>
    <p:sldId id="269" r:id="rId10"/>
    <p:sldId id="466" r:id="rId11"/>
    <p:sldId id="261" r:id="rId12"/>
    <p:sldId id="288" r:id="rId13"/>
    <p:sldId id="320" r:id="rId14"/>
    <p:sldId id="262" r:id="rId15"/>
    <p:sldId id="377" r:id="rId16"/>
    <p:sldId id="407" r:id="rId17"/>
    <p:sldId id="270" r:id="rId18"/>
    <p:sldId id="271" r:id="rId19"/>
    <p:sldId id="272" r:id="rId20"/>
    <p:sldId id="273" r:id="rId21"/>
    <p:sldId id="274" r:id="rId22"/>
    <p:sldId id="275" r:id="rId23"/>
    <p:sldId id="276" r:id="rId24"/>
    <p:sldId id="277" r:id="rId25"/>
    <p:sldId id="266" r:id="rId26"/>
    <p:sldId id="427" r:id="rId27"/>
    <p:sldId id="428" r:id="rId28"/>
    <p:sldId id="429" r:id="rId29"/>
    <p:sldId id="430" r:id="rId30"/>
    <p:sldId id="431" r:id="rId31"/>
    <p:sldId id="285" r:id="rId32"/>
    <p:sldId id="286" r:id="rId33"/>
    <p:sldId id="287" r:id="rId34"/>
    <p:sldId id="312" r:id="rId35"/>
    <p:sldId id="313" r:id="rId36"/>
    <p:sldId id="461" r:id="rId37"/>
    <p:sldId id="380" r:id="rId38"/>
    <p:sldId id="381" r:id="rId39"/>
    <p:sldId id="401" r:id="rId40"/>
    <p:sldId id="314" r:id="rId41"/>
    <p:sldId id="462" r:id="rId42"/>
    <p:sldId id="454" r:id="rId43"/>
    <p:sldId id="463" r:id="rId44"/>
    <p:sldId id="316" r:id="rId45"/>
    <p:sldId id="464" r:id="rId46"/>
    <p:sldId id="469" r:id="rId47"/>
    <p:sldId id="457" r:id="rId48"/>
    <p:sldId id="321" r:id="rId49"/>
    <p:sldId id="393" r:id="rId50"/>
    <p:sldId id="308" r:id="rId51"/>
    <p:sldId id="309" r:id="rId52"/>
    <p:sldId id="311" r:id="rId53"/>
    <p:sldId id="318" r:id="rId54"/>
    <p:sldId id="326" r:id="rId55"/>
    <p:sldId id="459" r:id="rId56"/>
    <p:sldId id="327" r:id="rId57"/>
    <p:sldId id="481" r:id="rId58"/>
    <p:sldId id="482" r:id="rId59"/>
    <p:sldId id="476" r:id="rId60"/>
    <p:sldId id="477" r:id="rId61"/>
    <p:sldId id="328" r:id="rId62"/>
    <p:sldId id="348" r:id="rId63"/>
    <p:sldId id="350" r:id="rId64"/>
    <p:sldId id="351" r:id="rId65"/>
    <p:sldId id="352" r:id="rId66"/>
    <p:sldId id="353" r:id="rId67"/>
    <p:sldId id="382" r:id="rId68"/>
    <p:sldId id="448" r:id="rId69"/>
    <p:sldId id="438" r:id="rId70"/>
    <p:sldId id="330" r:id="rId71"/>
    <p:sldId id="446" r:id="rId72"/>
    <p:sldId id="331" r:id="rId73"/>
    <p:sldId id="335" r:id="rId74"/>
    <p:sldId id="333" r:id="rId75"/>
    <p:sldId id="340" r:id="rId76"/>
    <p:sldId id="470" r:id="rId77"/>
    <p:sldId id="403" r:id="rId78"/>
    <p:sldId id="404" r:id="rId79"/>
    <p:sldId id="376" r:id="rId80"/>
    <p:sldId id="341" r:id="rId81"/>
    <p:sldId id="342" r:id="rId82"/>
    <p:sldId id="343" r:id="rId83"/>
    <p:sldId id="435" r:id="rId84"/>
    <p:sldId id="344" r:id="rId85"/>
    <p:sldId id="345" r:id="rId86"/>
    <p:sldId id="472" r:id="rId87"/>
    <p:sldId id="471" r:id="rId88"/>
    <p:sldId id="474" r:id="rId89"/>
    <p:sldId id="361" r:id="rId90"/>
    <p:sldId id="374" r:id="rId91"/>
    <p:sldId id="363" r:id="rId92"/>
    <p:sldId id="364" r:id="rId93"/>
    <p:sldId id="440" r:id="rId94"/>
    <p:sldId id="366" r:id="rId95"/>
    <p:sldId id="365" r:id="rId96"/>
    <p:sldId id="420" r:id="rId97"/>
    <p:sldId id="421" r:id="rId98"/>
    <p:sldId id="422" r:id="rId99"/>
    <p:sldId id="423" r:id="rId100"/>
    <p:sldId id="424" r:id="rId101"/>
    <p:sldId id="450" r:id="rId102"/>
    <p:sldId id="479" r:id="rId103"/>
    <p:sldId id="480" r:id="rId104"/>
    <p:sldId id="412" r:id="rId105"/>
    <p:sldId id="447" r:id="rId106"/>
  </p:sldIdLst>
  <p:sldSz cx="9144000" cy="6858000" type="screen4x3"/>
  <p:notesSz cx="6797675" cy="9926638"/>
  <p:defaultTextStyle>
    <a:defPPr>
      <a:defRPr lang="en-GB"/>
    </a:defPPr>
    <a:lvl1pPr algn="l" rtl="0" eaLnBrk="0" fontAlgn="base" hangingPunct="0">
      <a:spcBef>
        <a:spcPct val="0"/>
      </a:spcBef>
      <a:spcAft>
        <a:spcPct val="0"/>
      </a:spcAft>
      <a:defRPr sz="28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b="1" kern="1200">
        <a:solidFill>
          <a:schemeClr val="tx1"/>
        </a:solidFill>
        <a:latin typeface="Arial" panose="020B0604020202020204" pitchFamily="34" charset="0"/>
        <a:ea typeface="+mn-ea"/>
        <a:cs typeface="+mn-cs"/>
      </a:defRPr>
    </a:lvl5pPr>
    <a:lvl6pPr marL="2286000" algn="l" defTabSz="914400" rtl="0" eaLnBrk="1" latinLnBrk="0" hangingPunct="1">
      <a:defRPr sz="2800" b="1" kern="1200">
        <a:solidFill>
          <a:schemeClr val="tx1"/>
        </a:solidFill>
        <a:latin typeface="Arial" panose="020B0604020202020204" pitchFamily="34" charset="0"/>
        <a:ea typeface="+mn-ea"/>
        <a:cs typeface="+mn-cs"/>
      </a:defRPr>
    </a:lvl6pPr>
    <a:lvl7pPr marL="2743200" algn="l" defTabSz="914400" rtl="0" eaLnBrk="1" latinLnBrk="0" hangingPunct="1">
      <a:defRPr sz="2800" b="1" kern="1200">
        <a:solidFill>
          <a:schemeClr val="tx1"/>
        </a:solidFill>
        <a:latin typeface="Arial" panose="020B0604020202020204" pitchFamily="34" charset="0"/>
        <a:ea typeface="+mn-ea"/>
        <a:cs typeface="+mn-cs"/>
      </a:defRPr>
    </a:lvl7pPr>
    <a:lvl8pPr marL="3200400" algn="l" defTabSz="914400" rtl="0" eaLnBrk="1" latinLnBrk="0" hangingPunct="1">
      <a:defRPr sz="2800" b="1" kern="1200">
        <a:solidFill>
          <a:schemeClr val="tx1"/>
        </a:solidFill>
        <a:latin typeface="Arial" panose="020B0604020202020204" pitchFamily="34" charset="0"/>
        <a:ea typeface="+mn-ea"/>
        <a:cs typeface="+mn-cs"/>
      </a:defRPr>
    </a:lvl8pPr>
    <a:lvl9pPr marL="3657600" algn="l" defTabSz="914400" rtl="0" eaLnBrk="1" latinLnBrk="0" hangingPunct="1">
      <a:defRPr sz="2800" b="1"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3300"/>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07" autoAdjust="0"/>
    <p:restoredTop sz="94622" autoAdjust="0"/>
  </p:normalViewPr>
  <p:slideViewPr>
    <p:cSldViewPr>
      <p:cViewPr>
        <p:scale>
          <a:sx n="77" d="100"/>
          <a:sy n="77" d="100"/>
        </p:scale>
        <p:origin x="-1404" y="-42"/>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66" d="100"/>
        <a:sy n="66" d="100"/>
      </p:scale>
      <p:origin x="0" y="2424"/>
    </p:cViewPr>
  </p:sorterViewPr>
  <p:notesViewPr>
    <p:cSldViewPr>
      <p:cViewPr varScale="1">
        <p:scale>
          <a:sx n="88" d="100"/>
          <a:sy n="88" d="100"/>
        </p:scale>
        <p:origin x="-382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_rels/viewProps.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slide" Target="slides/slide4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u="sng">
                <a:latin typeface="Arial" charset="0"/>
              </a:defRPr>
            </a:lvl1pPr>
          </a:lstStyle>
          <a:p>
            <a:pPr>
              <a:defRPr/>
            </a:pPr>
            <a:endParaRPr lang="en-GB"/>
          </a:p>
        </p:txBody>
      </p:sp>
      <p:sp>
        <p:nvSpPr>
          <p:cNvPr id="79875" name="Rectangle 3"/>
          <p:cNvSpPr>
            <a:spLocks noGrp="1" noChangeArrowheads="1"/>
          </p:cNvSpPr>
          <p:nvPr>
            <p:ph type="dt" sz="quarter"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u="sng">
                <a:latin typeface="Arial" charset="0"/>
              </a:defRPr>
            </a:lvl1pPr>
          </a:lstStyle>
          <a:p>
            <a:pPr>
              <a:defRPr/>
            </a:pPr>
            <a:endParaRPr lang="en-GB"/>
          </a:p>
        </p:txBody>
      </p:sp>
      <p:sp>
        <p:nvSpPr>
          <p:cNvPr id="79876" name="Rectangle 4"/>
          <p:cNvSpPr>
            <a:spLocks noGrp="1" noChangeArrowheads="1"/>
          </p:cNvSpPr>
          <p:nvPr>
            <p:ph type="ftr" sz="quarter" idx="2"/>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u="sng">
                <a:latin typeface="Arial" charset="0"/>
              </a:defRPr>
            </a:lvl1pPr>
          </a:lstStyle>
          <a:p>
            <a:pPr>
              <a:defRPr/>
            </a:pPr>
            <a:endParaRPr lang="en-GB"/>
          </a:p>
        </p:txBody>
      </p:sp>
      <p:sp>
        <p:nvSpPr>
          <p:cNvPr id="79877" name="Rectangle 5"/>
          <p:cNvSpPr>
            <a:spLocks noGrp="1" noChangeArrowheads="1"/>
          </p:cNvSpPr>
          <p:nvPr>
            <p:ph type="sldNum" sz="quarter" idx="3"/>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u="sng"/>
            </a:lvl1pPr>
          </a:lstStyle>
          <a:p>
            <a:fld id="{A6A5B42A-B53E-4185-B3CF-3AC01BEF9DC5}" type="slidenum">
              <a:rPr lang="en-GB" altLang="en-US"/>
              <a:pPr/>
              <a:t>‹#›</a:t>
            </a:fld>
            <a:endParaRPr lang="en-GB" altLang="en-US"/>
          </a:p>
        </p:txBody>
      </p:sp>
    </p:spTree>
    <p:extLst>
      <p:ext uri="{BB962C8B-B14F-4D97-AF65-F5344CB8AC3E}">
        <p14:creationId xmlns:p14="http://schemas.microsoft.com/office/powerpoint/2010/main" val="35097766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atin typeface="Arial" charset="0"/>
              </a:defRPr>
            </a:lvl1pPr>
          </a:lstStyle>
          <a:p>
            <a:pPr>
              <a:defRPr/>
            </a:pPr>
            <a:fld id="{95670964-5016-45AD-B615-2E9602072F01}" type="datetimeFigureOut">
              <a:rPr lang="en-GB"/>
              <a:pPr>
                <a:defRPr/>
              </a:pPr>
              <a:t>02/05/2018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EB71A9A6-54AB-42FB-8BCE-DED92C8AC723}" type="slidenum">
              <a:rPr lang="en-GB" altLang="en-US"/>
              <a:pPr/>
              <a:t>‹#›</a:t>
            </a:fld>
            <a:endParaRPr lang="en-GB" altLang="en-US"/>
          </a:p>
        </p:txBody>
      </p:sp>
    </p:spTree>
    <p:extLst>
      <p:ext uri="{BB962C8B-B14F-4D97-AF65-F5344CB8AC3E}">
        <p14:creationId xmlns:p14="http://schemas.microsoft.com/office/powerpoint/2010/main" val="40545476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269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fld id="{6E02AFD4-BB6A-42C8-A3A9-11A8D6240C36}" type="slidenum">
              <a:rPr lang="en-GB" altLang="en-US" sz="1200"/>
              <a:pPr/>
              <a:t>56</a:t>
            </a:fld>
            <a:endParaRPr lang="en-GB" altLang="en-US" sz="1200"/>
          </a:p>
        </p:txBody>
      </p:sp>
    </p:spTree>
    <p:extLst>
      <p:ext uri="{BB962C8B-B14F-4D97-AF65-F5344CB8AC3E}">
        <p14:creationId xmlns:p14="http://schemas.microsoft.com/office/powerpoint/2010/main" val="296216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20837BE7-3374-41AF-A2BD-B6EE995948CF}" type="slidenum">
              <a:rPr lang="en-GB" altLang="en-US"/>
              <a:pPr/>
              <a:t>‹#›</a:t>
            </a:fld>
            <a:endParaRPr lang="en-GB" altLang="en-US"/>
          </a:p>
        </p:txBody>
      </p:sp>
    </p:spTree>
    <p:extLst>
      <p:ext uri="{BB962C8B-B14F-4D97-AF65-F5344CB8AC3E}">
        <p14:creationId xmlns:p14="http://schemas.microsoft.com/office/powerpoint/2010/main" val="1264028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4A50751B-F3FD-4DED-92B0-1F2A423B4BAD}" type="slidenum">
              <a:rPr lang="en-GB" altLang="en-US"/>
              <a:pPr/>
              <a:t>‹#›</a:t>
            </a:fld>
            <a:endParaRPr lang="en-GB" altLang="en-US"/>
          </a:p>
        </p:txBody>
      </p:sp>
    </p:spTree>
    <p:extLst>
      <p:ext uri="{BB962C8B-B14F-4D97-AF65-F5344CB8AC3E}">
        <p14:creationId xmlns:p14="http://schemas.microsoft.com/office/powerpoint/2010/main" val="1565083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4A2F0CFE-689A-4B96-806A-56EB9E41C9D9}" type="slidenum">
              <a:rPr lang="en-GB" altLang="en-US"/>
              <a:pPr/>
              <a:t>‹#›</a:t>
            </a:fld>
            <a:endParaRPr lang="en-GB" altLang="en-US"/>
          </a:p>
        </p:txBody>
      </p:sp>
    </p:spTree>
    <p:extLst>
      <p:ext uri="{BB962C8B-B14F-4D97-AF65-F5344CB8AC3E}">
        <p14:creationId xmlns:p14="http://schemas.microsoft.com/office/powerpoint/2010/main" val="4183651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2DA9ACE4-9497-469C-A986-DDFF14616980}" type="slidenum">
              <a:rPr lang="en-GB" altLang="en-US"/>
              <a:pPr/>
              <a:t>‹#›</a:t>
            </a:fld>
            <a:endParaRPr lang="en-GB" altLang="en-US"/>
          </a:p>
        </p:txBody>
      </p:sp>
    </p:spTree>
    <p:extLst>
      <p:ext uri="{BB962C8B-B14F-4D97-AF65-F5344CB8AC3E}">
        <p14:creationId xmlns:p14="http://schemas.microsoft.com/office/powerpoint/2010/main" val="723814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fld id="{006B0FC1-099C-4E87-83AC-73260B9A7163}" type="slidenum">
              <a:rPr lang="en-GB" altLang="en-US"/>
              <a:pPr/>
              <a:t>‹#›</a:t>
            </a:fld>
            <a:endParaRPr lang="en-GB" altLang="en-US"/>
          </a:p>
        </p:txBody>
      </p:sp>
    </p:spTree>
    <p:extLst>
      <p:ext uri="{BB962C8B-B14F-4D97-AF65-F5344CB8AC3E}">
        <p14:creationId xmlns:p14="http://schemas.microsoft.com/office/powerpoint/2010/main" val="166668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D0A4F41E-5134-40A4-B772-CC25AC0FFC15}" type="slidenum">
              <a:rPr lang="en-GB" altLang="en-US"/>
              <a:pPr/>
              <a:t>‹#›</a:t>
            </a:fld>
            <a:endParaRPr lang="en-GB" altLang="en-US"/>
          </a:p>
        </p:txBody>
      </p:sp>
    </p:spTree>
    <p:extLst>
      <p:ext uri="{BB962C8B-B14F-4D97-AF65-F5344CB8AC3E}">
        <p14:creationId xmlns:p14="http://schemas.microsoft.com/office/powerpoint/2010/main" val="4059385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fld id="{D14FDF83-1B46-40C9-A3AF-CE9E0BB69A77}" type="slidenum">
              <a:rPr lang="en-GB" altLang="en-US"/>
              <a:pPr/>
              <a:t>‹#›</a:t>
            </a:fld>
            <a:endParaRPr lang="en-GB" altLang="en-US"/>
          </a:p>
        </p:txBody>
      </p:sp>
    </p:spTree>
    <p:extLst>
      <p:ext uri="{BB962C8B-B14F-4D97-AF65-F5344CB8AC3E}">
        <p14:creationId xmlns:p14="http://schemas.microsoft.com/office/powerpoint/2010/main" val="100363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8819597C-A1DC-4822-8C71-45D59752B0FB}" type="slidenum">
              <a:rPr lang="en-GB" altLang="en-US"/>
              <a:pPr/>
              <a:t>‹#›</a:t>
            </a:fld>
            <a:endParaRPr lang="en-GB" altLang="en-US"/>
          </a:p>
        </p:txBody>
      </p:sp>
    </p:spTree>
    <p:extLst>
      <p:ext uri="{BB962C8B-B14F-4D97-AF65-F5344CB8AC3E}">
        <p14:creationId xmlns:p14="http://schemas.microsoft.com/office/powerpoint/2010/main" val="425951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5A07795E-2640-4590-BA7F-B45EEEA89D0E}" type="slidenum">
              <a:rPr lang="en-GB" altLang="en-US"/>
              <a:pPr/>
              <a:t>‹#›</a:t>
            </a:fld>
            <a:endParaRPr lang="en-GB" altLang="en-US"/>
          </a:p>
        </p:txBody>
      </p:sp>
    </p:spTree>
    <p:extLst>
      <p:ext uri="{BB962C8B-B14F-4D97-AF65-F5344CB8AC3E}">
        <p14:creationId xmlns:p14="http://schemas.microsoft.com/office/powerpoint/2010/main" val="2466518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0FB1C501-7692-434C-8C1C-17F9F70B143D}" type="slidenum">
              <a:rPr lang="en-GB" altLang="en-US"/>
              <a:pPr/>
              <a:t>‹#›</a:t>
            </a:fld>
            <a:endParaRPr lang="en-GB" altLang="en-US"/>
          </a:p>
        </p:txBody>
      </p:sp>
    </p:spTree>
    <p:extLst>
      <p:ext uri="{BB962C8B-B14F-4D97-AF65-F5344CB8AC3E}">
        <p14:creationId xmlns:p14="http://schemas.microsoft.com/office/powerpoint/2010/main" val="1884646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fld id="{731BF96D-FBFC-4800-BB2A-76BF60E4E2D0}" type="slidenum">
              <a:rPr lang="en-GB" altLang="en-US"/>
              <a:pPr/>
              <a:t>‹#›</a:t>
            </a:fld>
            <a:endParaRPr lang="en-GB" altLang="en-US"/>
          </a:p>
        </p:txBody>
      </p:sp>
    </p:spTree>
    <p:extLst>
      <p:ext uri="{BB962C8B-B14F-4D97-AF65-F5344CB8AC3E}">
        <p14:creationId xmlns:p14="http://schemas.microsoft.com/office/powerpoint/2010/main" val="64558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a:latin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latin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lvl1pPr>
          </a:lstStyle>
          <a:p>
            <a:fld id="{2D524D6C-A5BF-45CF-8913-22F600CF791C}" type="slidenum">
              <a:rPr lang="en-GB" altLang="en-US"/>
              <a:pPr/>
              <a:t>‹#›</a:t>
            </a:fld>
            <a:endParaRPr lang="en-GB" alt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10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69.jpeg"/><Relationship Id="rId4" Type="http://schemas.openxmlformats.org/officeDocument/2006/relationships/image" Target="../media/image68.jpe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765175"/>
            <a:ext cx="7772400" cy="1439863"/>
          </a:xfrm>
        </p:spPr>
        <p:txBody>
          <a:bodyPr/>
          <a:lstStyle/>
          <a:p>
            <a:r>
              <a:rPr lang="en-GB" altLang="en-US" b="1">
                <a:solidFill>
                  <a:srgbClr val="FF0000"/>
                </a:solidFill>
              </a:rPr>
              <a:t>WORKING TOGETHER</a:t>
            </a:r>
            <a:r>
              <a:rPr lang="en-GB" altLang="en-US" b="1"/>
              <a:t/>
            </a:r>
            <a:br>
              <a:rPr lang="en-GB" altLang="en-US" b="1"/>
            </a:br>
            <a:r>
              <a:rPr lang="en-GB" altLang="en-US" sz="2800" b="1"/>
              <a:t>to bring about change……………..</a:t>
            </a:r>
            <a:endParaRPr lang="en-GB" altLang="en-US" b="1"/>
          </a:p>
        </p:txBody>
      </p:sp>
      <p:sp>
        <p:nvSpPr>
          <p:cNvPr id="3" name="Subtitle 2"/>
          <p:cNvSpPr>
            <a:spLocks noGrp="1"/>
          </p:cNvSpPr>
          <p:nvPr>
            <p:ph type="subTitle" idx="1"/>
          </p:nvPr>
        </p:nvSpPr>
        <p:spPr>
          <a:xfrm>
            <a:off x="250825" y="1844675"/>
            <a:ext cx="8351838" cy="4105275"/>
          </a:xfrm>
        </p:spPr>
        <p:txBody>
          <a:bodyPr>
            <a:normAutofit fontScale="32500" lnSpcReduction="20000"/>
          </a:bodyPr>
          <a:lstStyle/>
          <a:p>
            <a:pPr>
              <a:defRPr/>
            </a:pPr>
            <a:r>
              <a:rPr lang="en-GB" sz="1800" b="1" dirty="0">
                <a:solidFill>
                  <a:srgbClr val="7030A0"/>
                </a:solidFill>
              </a:rPr>
              <a:t>                                  </a:t>
            </a:r>
          </a:p>
          <a:p>
            <a:pPr>
              <a:defRPr/>
            </a:pPr>
            <a:r>
              <a:rPr lang="en-GB" sz="6200" b="1" dirty="0">
                <a:solidFill>
                  <a:srgbClr val="7030A0"/>
                </a:solidFill>
              </a:rPr>
              <a:t>                                       </a:t>
            </a:r>
          </a:p>
          <a:p>
            <a:pPr>
              <a:defRPr/>
            </a:pPr>
            <a:endParaRPr lang="en-GB" sz="6200" b="1" dirty="0">
              <a:solidFill>
                <a:srgbClr val="7030A0"/>
              </a:solidFill>
              <a:latin typeface="Baskerville Old Face" pitchFamily="18" charset="0"/>
            </a:endParaRPr>
          </a:p>
          <a:p>
            <a:pPr>
              <a:defRPr/>
            </a:pPr>
            <a:endParaRPr lang="en-GB" sz="6200" b="1" dirty="0">
              <a:solidFill>
                <a:srgbClr val="7030A0"/>
              </a:solidFill>
              <a:latin typeface="Baskerville Old Face" pitchFamily="18" charset="0"/>
            </a:endParaRPr>
          </a:p>
          <a:p>
            <a:pPr>
              <a:defRPr/>
            </a:pPr>
            <a:r>
              <a:rPr lang="en-GB" sz="15000" b="1" dirty="0">
                <a:solidFill>
                  <a:srgbClr val="FFFF00"/>
                </a:solidFill>
                <a:cs typeface="Arial" pitchFamily="34" charset="0"/>
              </a:rPr>
              <a:t>ADHD AWARENESS TRAINING</a:t>
            </a: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r>
              <a:rPr lang="en-GB" sz="1800" b="1" dirty="0">
                <a:solidFill>
                  <a:srgbClr val="7030A0"/>
                </a:solidFill>
                <a:latin typeface="Baskerville Old Face" pitchFamily="18" charset="0"/>
              </a:rPr>
              <a:t>                                   </a:t>
            </a: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endParaRPr lang="en-GB" sz="1800" b="1" dirty="0">
              <a:solidFill>
                <a:srgbClr val="7030A0"/>
              </a:solidFill>
              <a:latin typeface="Baskerville Old Face" pitchFamily="18" charset="0"/>
            </a:endParaRPr>
          </a:p>
          <a:p>
            <a:pPr>
              <a:defRPr/>
            </a:pPr>
            <a:r>
              <a:rPr lang="en-GB" sz="1800" b="1" dirty="0">
                <a:solidFill>
                  <a:srgbClr val="7030A0"/>
                </a:solidFill>
                <a:latin typeface="Baskerville Old Face" pitchFamily="18" charset="0"/>
              </a:rPr>
              <a:t>                                        </a:t>
            </a:r>
            <a:endParaRPr lang="en-GB" sz="4400" b="1" dirty="0">
              <a:solidFill>
                <a:srgbClr val="7030A0"/>
              </a:solidFill>
            </a:endParaRPr>
          </a:p>
          <a:p>
            <a:pPr>
              <a:defRPr/>
            </a:pPr>
            <a:r>
              <a:rPr lang="en-GB" sz="1600" b="1" dirty="0"/>
              <a:t> </a:t>
            </a:r>
          </a:p>
        </p:txBody>
      </p:sp>
      <p:sp>
        <p:nvSpPr>
          <p:cNvPr id="4" name="Rectangle 3"/>
          <p:cNvSpPr/>
          <p:nvPr/>
        </p:nvSpPr>
        <p:spPr>
          <a:xfrm>
            <a:off x="4211960" y="4941168"/>
            <a:ext cx="4320480" cy="800219"/>
          </a:xfrm>
          <a:prstGeom prst="rect">
            <a:avLst/>
          </a:prstGeom>
          <a:noFill/>
        </p:spPr>
        <p:txBody>
          <a:bodyPr>
            <a:spAutoFit/>
          </a:bodyPr>
          <a:lstStyle/>
          <a:p>
            <a:pPr algn="ctr">
              <a:defRPr/>
            </a:pPr>
            <a:r>
              <a:rPr lang="en-US"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charset="0"/>
              </a:rPr>
              <a:t>Alan Roberts</a:t>
            </a:r>
          </a:p>
          <a:p>
            <a:pPr algn="ctr">
              <a:defRPr/>
            </a:pPr>
            <a:r>
              <a:rPr lang="en-US" sz="18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charset="0"/>
              </a:rPr>
              <a:t>ADHD Training Consultant </a:t>
            </a:r>
          </a:p>
        </p:txBody>
      </p:sp>
      <p:pic>
        <p:nvPicPr>
          <p:cNvPr id="5" name="Picture 4" descr="parent teacher student.jpg"/>
          <p:cNvPicPr>
            <a:picLocks noChangeAspect="1"/>
          </p:cNvPicPr>
          <p:nvPr/>
        </p:nvPicPr>
        <p:blipFill>
          <a:blip r:embed="rId2" cstate="print"/>
          <a:stretch>
            <a:fillRect/>
          </a:stretch>
        </p:blipFill>
        <p:spPr>
          <a:xfrm>
            <a:off x="1331640" y="4653136"/>
            <a:ext cx="1944216" cy="14401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395288" y="260350"/>
            <a:ext cx="8229600" cy="1143000"/>
          </a:xfrm>
        </p:spPr>
        <p:txBody>
          <a:bodyPr/>
          <a:lstStyle/>
          <a:p>
            <a:pPr algn="l"/>
            <a:r>
              <a:rPr lang="en-GB" altLang="en-US" sz="2400" b="1">
                <a:latin typeface="Bahnschrift SemiBold" panose="020B0502040204020203" pitchFamily="34" charset="0"/>
              </a:rPr>
              <a:t>This work is subject to Copyright Laws……….</a:t>
            </a:r>
          </a:p>
        </p:txBody>
      </p:sp>
      <p:sp>
        <p:nvSpPr>
          <p:cNvPr id="3075" name="Content Placeholder 2"/>
          <p:cNvSpPr>
            <a:spLocks noGrp="1"/>
          </p:cNvSpPr>
          <p:nvPr>
            <p:ph idx="1"/>
          </p:nvPr>
        </p:nvSpPr>
        <p:spPr/>
        <p:txBody>
          <a:bodyPr/>
          <a:lstStyle/>
          <a:p>
            <a:pPr>
              <a:lnSpc>
                <a:spcPts val="2400"/>
              </a:lnSpc>
              <a:spcBef>
                <a:spcPts val="0"/>
              </a:spcBef>
              <a:buFontTx/>
              <a:buNone/>
            </a:pPr>
            <a:r>
              <a:rPr lang="en-GB" altLang="en-US" sz="2000" dirty="0"/>
              <a:t>The information contained in these handouts, or in electronic format,</a:t>
            </a:r>
          </a:p>
          <a:p>
            <a:pPr>
              <a:lnSpc>
                <a:spcPts val="2400"/>
              </a:lnSpc>
              <a:spcBef>
                <a:spcPts val="0"/>
              </a:spcBef>
              <a:buFontTx/>
              <a:buNone/>
            </a:pPr>
            <a:r>
              <a:rPr lang="en-GB" altLang="en-US" sz="2000" dirty="0"/>
              <a:t>can only be used for personal and educational purposes within the</a:t>
            </a:r>
          </a:p>
          <a:p>
            <a:pPr>
              <a:lnSpc>
                <a:spcPts val="2400"/>
              </a:lnSpc>
              <a:spcBef>
                <a:spcPts val="0"/>
              </a:spcBef>
              <a:buFontTx/>
              <a:buNone/>
            </a:pPr>
            <a:r>
              <a:rPr lang="en-GB" altLang="en-US" sz="2000" dirty="0"/>
              <a:t>appropriate setting.</a:t>
            </a:r>
          </a:p>
          <a:p>
            <a:pPr>
              <a:lnSpc>
                <a:spcPts val="2400"/>
              </a:lnSpc>
              <a:spcBef>
                <a:spcPts val="0"/>
              </a:spcBef>
              <a:buFontTx/>
              <a:buNone/>
            </a:pPr>
            <a:endParaRPr lang="en-GB" altLang="en-US" sz="2000" dirty="0"/>
          </a:p>
          <a:p>
            <a:pPr>
              <a:lnSpc>
                <a:spcPts val="2400"/>
              </a:lnSpc>
              <a:spcBef>
                <a:spcPts val="0"/>
              </a:spcBef>
              <a:buFontTx/>
              <a:buNone/>
            </a:pPr>
            <a:r>
              <a:rPr lang="en-GB" altLang="en-US" sz="2000" dirty="0"/>
              <a:t>You may not sell, alter, further reproduce or distribute any part of this </a:t>
            </a:r>
          </a:p>
          <a:p>
            <a:pPr>
              <a:lnSpc>
                <a:spcPts val="2400"/>
              </a:lnSpc>
              <a:spcBef>
                <a:spcPts val="0"/>
              </a:spcBef>
              <a:buFontTx/>
              <a:buNone/>
            </a:pPr>
            <a:r>
              <a:rPr lang="en-GB" altLang="en-US" sz="2000" dirty="0"/>
              <a:t>material.</a:t>
            </a:r>
          </a:p>
          <a:p>
            <a:pPr>
              <a:lnSpc>
                <a:spcPts val="2400"/>
              </a:lnSpc>
              <a:spcBef>
                <a:spcPts val="0"/>
              </a:spcBef>
              <a:buFontTx/>
              <a:buNone/>
            </a:pPr>
            <a:endParaRPr lang="en-GB" altLang="en-US" sz="2000" dirty="0"/>
          </a:p>
          <a:p>
            <a:pPr>
              <a:lnSpc>
                <a:spcPts val="2400"/>
              </a:lnSpc>
              <a:spcBef>
                <a:spcPts val="0"/>
              </a:spcBef>
              <a:buFontTx/>
              <a:buNone/>
            </a:pPr>
            <a:r>
              <a:rPr lang="en-GB" altLang="en-US" sz="2000" dirty="0"/>
              <a:t>The information cannot be used for training purposes without prior</a:t>
            </a:r>
          </a:p>
          <a:p>
            <a:pPr>
              <a:lnSpc>
                <a:spcPts val="2400"/>
              </a:lnSpc>
              <a:spcBef>
                <a:spcPts val="0"/>
              </a:spcBef>
              <a:buFontTx/>
              <a:buNone/>
            </a:pPr>
            <a:r>
              <a:rPr lang="en-GB" altLang="en-US" sz="2000" dirty="0"/>
              <a:t>consent from the owner.</a:t>
            </a:r>
          </a:p>
          <a:p>
            <a:pPr>
              <a:buFontTx/>
              <a:buNone/>
            </a:pPr>
            <a:endParaRPr lang="en-GB" altLang="en-US" sz="2000" dirty="0"/>
          </a:p>
          <a:p>
            <a:pPr>
              <a:buFontTx/>
              <a:buNone/>
            </a:pPr>
            <a:r>
              <a:rPr lang="en-GB" altLang="en-US" sz="2000" dirty="0"/>
              <a:t>                                       2018:    ALAN P ROBERTS.</a:t>
            </a:r>
          </a:p>
          <a:p>
            <a:pPr>
              <a:buFontTx/>
              <a:buNone/>
            </a:pPr>
            <a:r>
              <a:rPr lang="en-GB" altLang="en-US" sz="1400" dirty="0"/>
              <a:t>                                                                          </a:t>
            </a:r>
            <a:r>
              <a:rPr lang="en-GB" altLang="en-US" sz="1400" dirty="0">
                <a:latin typeface="Bahnschrift SemiBold" panose="020B0502040204020203" pitchFamily="34" charset="0"/>
              </a:rPr>
              <a:t>ADHD Training Consultant.</a:t>
            </a:r>
            <a:endParaRPr lang="en-GB" altLang="en-US" sz="1400" dirty="0"/>
          </a:p>
          <a:p>
            <a:pPr>
              <a:buFontTx/>
              <a:buNone/>
            </a:pPr>
            <a:r>
              <a:rPr lang="en-GB" altLang="en-US" sz="2000" dirty="0"/>
              <a:t>                                                    </a:t>
            </a:r>
          </a:p>
          <a:p>
            <a:pPr>
              <a:buFontTx/>
              <a:buNone/>
            </a:pPr>
            <a:endParaRPr lang="en-GB" altLang="en-US"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en-GB" altLang="en-US" sz="3200" dirty="0">
                <a:solidFill>
                  <a:srgbClr val="FFFF00"/>
                </a:solidFill>
              </a:rPr>
              <a:t>Attention Deficit Hyperactivity Disorder (ADHD)</a:t>
            </a:r>
          </a:p>
        </p:txBody>
      </p:sp>
      <p:sp>
        <p:nvSpPr>
          <p:cNvPr id="4099" name="Rectangle 3"/>
          <p:cNvSpPr>
            <a:spLocks noGrp="1" noChangeArrowheads="1"/>
          </p:cNvSpPr>
          <p:nvPr>
            <p:ph idx="1"/>
          </p:nvPr>
        </p:nvSpPr>
        <p:spPr/>
        <p:txBody>
          <a:bodyPr/>
          <a:lstStyle/>
          <a:p>
            <a:pPr eaLnBrk="1" hangingPunct="1">
              <a:buFontTx/>
              <a:buNone/>
            </a:pPr>
            <a:r>
              <a:rPr lang="en-GB" altLang="en-US" sz="4400" b="1">
                <a:solidFill>
                  <a:schemeClr val="tx2"/>
                </a:solidFill>
              </a:rPr>
              <a:t> </a:t>
            </a:r>
          </a:p>
        </p:txBody>
      </p:sp>
      <p:sp>
        <p:nvSpPr>
          <p:cNvPr id="4100" name="Text Box 4"/>
          <p:cNvSpPr txBox="1">
            <a:spLocks noChangeArrowheads="1"/>
          </p:cNvSpPr>
          <p:nvPr/>
        </p:nvSpPr>
        <p:spPr bwMode="auto">
          <a:xfrm>
            <a:off x="457200" y="1981200"/>
            <a:ext cx="8001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endParaRPr lang="en-US" altLang="en-US" sz="2000" b="0"/>
          </a:p>
        </p:txBody>
      </p:sp>
      <p:sp>
        <p:nvSpPr>
          <p:cNvPr id="91141" name="Text Box 5"/>
          <p:cNvSpPr txBox="1">
            <a:spLocks noChangeArrowheads="1"/>
          </p:cNvSpPr>
          <p:nvPr/>
        </p:nvSpPr>
        <p:spPr bwMode="auto">
          <a:xfrm>
            <a:off x="609600" y="1524000"/>
            <a:ext cx="78486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b="0" dirty="0"/>
              <a:t>ADHD is a recognised medical condition of brain dysfunction. It is the neurotransmitters, which are the chemicals that carry the messages between our brain cells during our mental tasks which  often break down and become mixed up.</a:t>
            </a:r>
          </a:p>
          <a:p>
            <a:pPr eaLnBrk="1" hangingPunct="1">
              <a:spcBef>
                <a:spcPct val="50000"/>
              </a:spcBef>
            </a:pPr>
            <a:r>
              <a:rPr lang="en-GB" altLang="en-US" sz="2000" b="0" dirty="0"/>
              <a:t>In most cases it is</a:t>
            </a:r>
            <a:r>
              <a:rPr lang="en-GB" altLang="en-US" sz="2000" b="0" i="1" dirty="0"/>
              <a:t> not</a:t>
            </a:r>
            <a:r>
              <a:rPr lang="en-GB" altLang="en-US" sz="2000" b="0" dirty="0"/>
              <a:t> the end result of poor parenting or a “naughty </a:t>
            </a:r>
            <a:r>
              <a:rPr lang="en-GB" altLang="en-US" sz="2000" b="0" dirty="0" err="1"/>
              <a:t>child”.It</a:t>
            </a:r>
            <a:r>
              <a:rPr lang="en-GB" altLang="en-US" sz="2000" b="0" dirty="0"/>
              <a:t> is a disorder that can have serious effects if not treated.</a:t>
            </a:r>
          </a:p>
          <a:p>
            <a:pPr eaLnBrk="1" hangingPunct="1">
              <a:spcBef>
                <a:spcPct val="50000"/>
              </a:spcBef>
            </a:pPr>
            <a:r>
              <a:rPr lang="en-GB" altLang="en-US" sz="2000" b="0" dirty="0"/>
              <a:t>The condition often runs in families. It affects more boys than girls in the hyperactivity-impulsive type of ADHD. In the inattentive type (ADD) it is around the same for boys and girls.</a:t>
            </a:r>
          </a:p>
          <a:p>
            <a:pPr eaLnBrk="1" hangingPunct="1">
              <a:spcBef>
                <a:spcPct val="50000"/>
              </a:spcBef>
            </a:pPr>
            <a:r>
              <a:rPr lang="en-GB" altLang="en-US" sz="2000" b="0" dirty="0"/>
              <a:t>ADHD is not a new condition. Dr Still in 1902 described children in his practice with impaired concentration and overactive</a:t>
            </a:r>
          </a:p>
          <a:p>
            <a:pPr eaLnBrk="1" hangingPunct="1">
              <a:spcBef>
                <a:spcPct val="50000"/>
              </a:spcBef>
            </a:pPr>
            <a:endParaRPr lang="en-GB" altLang="en-US" sz="2000" b="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11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11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autoUpdateAnimBg="0"/>
      <p:bldP spid="9114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29600" cy="706437"/>
          </a:xfrm>
        </p:spPr>
        <p:txBody>
          <a:bodyPr/>
          <a:lstStyle/>
          <a:p>
            <a:pPr eaLnBrk="1" hangingPunct="1"/>
            <a:r>
              <a:rPr lang="en-GB" altLang="en-US" sz="3200" b="1">
                <a:solidFill>
                  <a:schemeClr val="accent2"/>
                </a:solidFill>
              </a:rPr>
              <a:t>Core features of ADHD/ADD</a:t>
            </a:r>
            <a:r>
              <a:rPr lang="en-GB" altLang="en-US" sz="4000"/>
              <a:t> </a:t>
            </a:r>
          </a:p>
        </p:txBody>
      </p:sp>
      <p:sp>
        <p:nvSpPr>
          <p:cNvPr id="4099" name="Rectangle 3"/>
          <p:cNvSpPr>
            <a:spLocks noGrp="1" noChangeArrowheads="1"/>
          </p:cNvSpPr>
          <p:nvPr>
            <p:ph idx="1"/>
          </p:nvPr>
        </p:nvSpPr>
        <p:spPr>
          <a:xfrm>
            <a:off x="457200" y="981075"/>
            <a:ext cx="8229600" cy="5543550"/>
          </a:xfrm>
        </p:spPr>
        <p:txBody>
          <a:bodyPr/>
          <a:lstStyle/>
          <a:p>
            <a:pPr eaLnBrk="1" hangingPunct="1">
              <a:lnSpc>
                <a:spcPts val="3000"/>
              </a:lnSpc>
              <a:buFontTx/>
              <a:buNone/>
            </a:pPr>
            <a:r>
              <a:rPr lang="en-GB" altLang="en-US" sz="2800" b="1" dirty="0">
                <a:solidFill>
                  <a:srgbClr val="FFFF00"/>
                </a:solidFill>
              </a:rPr>
              <a:t>INATTENTION:</a:t>
            </a:r>
          </a:p>
          <a:p>
            <a:pPr eaLnBrk="1" hangingPunct="1">
              <a:lnSpc>
                <a:spcPts val="2800"/>
              </a:lnSpc>
              <a:spcBef>
                <a:spcPts val="300"/>
              </a:spcBef>
            </a:pPr>
            <a:r>
              <a:rPr lang="en-GB" altLang="en-US" sz="2400" dirty="0"/>
              <a:t>Often fails to give close attention to details.</a:t>
            </a:r>
          </a:p>
          <a:p>
            <a:pPr eaLnBrk="1" hangingPunct="1">
              <a:lnSpc>
                <a:spcPts val="2800"/>
              </a:lnSpc>
              <a:spcBef>
                <a:spcPts val="300"/>
              </a:spcBef>
            </a:pPr>
            <a:r>
              <a:rPr lang="en-GB" altLang="en-US" sz="2400" dirty="0"/>
              <a:t>Difficulty sustaining attention to tasks.</a:t>
            </a:r>
          </a:p>
          <a:p>
            <a:pPr eaLnBrk="1" hangingPunct="1">
              <a:lnSpc>
                <a:spcPts val="2800"/>
              </a:lnSpc>
              <a:spcBef>
                <a:spcPts val="300"/>
              </a:spcBef>
            </a:pPr>
            <a:r>
              <a:rPr lang="en-GB" altLang="en-US" sz="2400" dirty="0"/>
              <a:t>Appears not to listen to what is being said.</a:t>
            </a:r>
          </a:p>
          <a:p>
            <a:pPr eaLnBrk="1" hangingPunct="1">
              <a:lnSpc>
                <a:spcPts val="2800"/>
              </a:lnSpc>
              <a:spcBef>
                <a:spcPts val="300"/>
              </a:spcBef>
            </a:pPr>
            <a:r>
              <a:rPr lang="en-GB" altLang="en-US" sz="2400" dirty="0"/>
              <a:t>Often fails to follow through instructions.</a:t>
            </a:r>
          </a:p>
          <a:p>
            <a:pPr eaLnBrk="1" hangingPunct="1">
              <a:lnSpc>
                <a:spcPts val="2800"/>
              </a:lnSpc>
              <a:spcBef>
                <a:spcPts val="300"/>
              </a:spcBef>
            </a:pPr>
            <a:r>
              <a:rPr lang="en-GB" altLang="en-US" sz="2400" dirty="0"/>
              <a:t>Difficulty completing tasks.</a:t>
            </a:r>
          </a:p>
          <a:p>
            <a:pPr eaLnBrk="1" hangingPunct="1">
              <a:lnSpc>
                <a:spcPts val="2800"/>
              </a:lnSpc>
              <a:spcBef>
                <a:spcPts val="300"/>
              </a:spcBef>
            </a:pPr>
            <a:r>
              <a:rPr lang="en-GB" altLang="en-US" sz="2400" dirty="0"/>
              <a:t>Poor organisational skills.</a:t>
            </a:r>
          </a:p>
          <a:p>
            <a:pPr eaLnBrk="1" hangingPunct="1">
              <a:lnSpc>
                <a:spcPts val="2800"/>
              </a:lnSpc>
              <a:spcBef>
                <a:spcPts val="300"/>
              </a:spcBef>
            </a:pPr>
            <a:r>
              <a:rPr lang="en-GB" altLang="en-US" sz="2400" dirty="0"/>
              <a:t>Difficult concentrating on activities.</a:t>
            </a:r>
          </a:p>
          <a:p>
            <a:pPr eaLnBrk="1" hangingPunct="1">
              <a:lnSpc>
                <a:spcPts val="2800"/>
              </a:lnSpc>
              <a:spcBef>
                <a:spcPts val="300"/>
              </a:spcBef>
            </a:pPr>
            <a:r>
              <a:rPr lang="en-GB" altLang="en-US" sz="2400" dirty="0"/>
              <a:t>Short-term memory problems.</a:t>
            </a:r>
          </a:p>
          <a:p>
            <a:pPr eaLnBrk="1" hangingPunct="1">
              <a:lnSpc>
                <a:spcPts val="2800"/>
              </a:lnSpc>
              <a:spcBef>
                <a:spcPts val="300"/>
              </a:spcBef>
            </a:pPr>
            <a:r>
              <a:rPr lang="en-GB" altLang="en-US" sz="2400" dirty="0"/>
              <a:t>Often lose things for certain tasks.</a:t>
            </a:r>
          </a:p>
          <a:p>
            <a:pPr eaLnBrk="1" hangingPunct="1">
              <a:lnSpc>
                <a:spcPts val="2800"/>
              </a:lnSpc>
              <a:spcBef>
                <a:spcPts val="300"/>
              </a:spcBef>
            </a:pPr>
            <a:r>
              <a:rPr lang="en-GB" altLang="en-US" sz="2400" dirty="0"/>
              <a:t>Easily distracted.</a:t>
            </a:r>
          </a:p>
          <a:p>
            <a:pPr eaLnBrk="1" hangingPunct="1">
              <a:lnSpc>
                <a:spcPts val="2800"/>
              </a:lnSpc>
              <a:spcBef>
                <a:spcPts val="300"/>
              </a:spcBef>
            </a:pPr>
            <a:r>
              <a:rPr lang="en-GB" altLang="en-US" sz="2400" dirty="0"/>
              <a:t>Often forgetful.</a:t>
            </a:r>
          </a:p>
          <a:p>
            <a:pPr eaLnBrk="1" hangingPunct="1">
              <a:lnSpc>
                <a:spcPts val="2800"/>
              </a:lnSpc>
              <a:spcBef>
                <a:spcPts val="300"/>
              </a:spcBef>
            </a:pPr>
            <a:r>
              <a:rPr lang="en-GB" altLang="en-US" sz="2400" dirty="0"/>
              <a:t>Can make careless mistakes.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0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0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0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0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0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Rectangle 10"/>
          <p:cNvSpPr>
            <a:spLocks noGrp="1" noChangeArrowheads="1"/>
          </p:cNvSpPr>
          <p:nvPr>
            <p:ph idx="1"/>
          </p:nvPr>
        </p:nvSpPr>
        <p:spPr>
          <a:xfrm>
            <a:off x="402336" y="765175"/>
            <a:ext cx="8229600" cy="4525963"/>
          </a:xfrm>
        </p:spPr>
        <p:txBody>
          <a:bodyPr/>
          <a:lstStyle/>
          <a:p>
            <a:pPr eaLnBrk="1" hangingPunct="1">
              <a:buFontTx/>
              <a:buNone/>
            </a:pPr>
            <a:r>
              <a:rPr lang="en-GB" altLang="en-US" sz="2800" b="1" dirty="0">
                <a:solidFill>
                  <a:srgbClr val="FFFF00"/>
                </a:solidFill>
              </a:rPr>
              <a:t>HYPERACTIVITY</a:t>
            </a:r>
            <a:r>
              <a:rPr lang="en-GB" altLang="en-US" b="1" dirty="0">
                <a:solidFill>
                  <a:srgbClr val="FFFF00"/>
                </a:solidFill>
              </a:rPr>
              <a:t>:</a:t>
            </a:r>
          </a:p>
          <a:p>
            <a:pPr eaLnBrk="1" hangingPunct="1"/>
            <a:r>
              <a:rPr lang="en-GB" altLang="en-US" sz="2800" b="1" dirty="0"/>
              <a:t>Often fidgets or squirms in seat.</a:t>
            </a:r>
          </a:p>
          <a:p>
            <a:pPr eaLnBrk="1" hangingPunct="1"/>
            <a:r>
              <a:rPr lang="en-GB" altLang="en-US" sz="2800" b="1" dirty="0"/>
              <a:t>Constantly restless and on the go.</a:t>
            </a:r>
          </a:p>
          <a:p>
            <a:pPr eaLnBrk="1" hangingPunct="1"/>
            <a:r>
              <a:rPr lang="en-GB" altLang="en-US" sz="2800" b="1" dirty="0"/>
              <a:t>Appears driven by a motor.</a:t>
            </a:r>
          </a:p>
          <a:p>
            <a:pPr eaLnBrk="1" hangingPunct="1"/>
            <a:r>
              <a:rPr lang="en-GB" altLang="en-US" sz="2800" b="1" dirty="0"/>
              <a:t>Can be very noisy when playing.</a:t>
            </a:r>
          </a:p>
          <a:p>
            <a:pPr eaLnBrk="1" hangingPunct="1"/>
            <a:r>
              <a:rPr lang="en-GB" altLang="en-US" sz="2800" b="1" dirty="0"/>
              <a:t>Often talks excessively.</a:t>
            </a:r>
          </a:p>
          <a:p>
            <a:pPr eaLnBrk="1" hangingPunct="1"/>
            <a:r>
              <a:rPr lang="en-GB" altLang="en-US" sz="2800" b="1" dirty="0"/>
              <a:t>Interrupts conversations.</a:t>
            </a:r>
          </a:p>
          <a:p>
            <a:pPr eaLnBrk="1" hangingPunct="1"/>
            <a:r>
              <a:rPr lang="en-GB" altLang="en-US" sz="2800" b="1" dirty="0"/>
              <a:t>Calls out and speaks without thinking</a:t>
            </a:r>
            <a:r>
              <a:rPr lang="en-GB" altLang="en-US" b="1" dirty="0"/>
              <a:t>.</a:t>
            </a:r>
          </a:p>
        </p:txBody>
      </p:sp>
      <p:pic>
        <p:nvPicPr>
          <p:cNvPr id="7171" name="Picture 11" descr="adhd_boy"/>
          <p:cNvPicPr>
            <a:picLocks noChangeAspect="1" noChangeArrowheads="1"/>
          </p:cNvPicPr>
          <p:nvPr/>
        </p:nvPicPr>
        <p:blipFill>
          <a:blip r:embed="rId2" cstate="print"/>
          <a:stretch>
            <a:fillRect/>
          </a:stretch>
        </p:blipFill>
        <p:spPr bwMode="auto">
          <a:xfrm>
            <a:off x="5724128" y="548680"/>
            <a:ext cx="3050704" cy="202871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51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3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3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3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30">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30">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130">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13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0"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402336" y="765175"/>
            <a:ext cx="8229600" cy="3527425"/>
          </a:xfrm>
        </p:spPr>
        <p:txBody>
          <a:bodyPr/>
          <a:lstStyle/>
          <a:p>
            <a:pPr eaLnBrk="1" hangingPunct="1">
              <a:buFontTx/>
              <a:buNone/>
            </a:pPr>
            <a:r>
              <a:rPr lang="en-GB" altLang="en-US" b="1" dirty="0">
                <a:solidFill>
                  <a:srgbClr val="FFFF00"/>
                </a:solidFill>
              </a:rPr>
              <a:t>IMPULSIVITY:</a:t>
            </a:r>
          </a:p>
          <a:p>
            <a:pPr eaLnBrk="1" hangingPunct="1"/>
            <a:r>
              <a:rPr lang="en-GB" altLang="en-US" sz="2800" b="1" dirty="0"/>
              <a:t>Often blurts out answers to questions.</a:t>
            </a:r>
          </a:p>
          <a:p>
            <a:pPr eaLnBrk="1" hangingPunct="1"/>
            <a:r>
              <a:rPr lang="en-GB" altLang="en-US" sz="2800" b="1" dirty="0"/>
              <a:t>Finds it difficult waiting turn.</a:t>
            </a:r>
          </a:p>
          <a:p>
            <a:pPr eaLnBrk="1" hangingPunct="1"/>
            <a:r>
              <a:rPr lang="en-GB" altLang="en-US" sz="2800" b="1" dirty="0"/>
              <a:t>Interrupts and intrudes on others.</a:t>
            </a:r>
          </a:p>
          <a:p>
            <a:pPr eaLnBrk="1" hangingPunct="1"/>
            <a:r>
              <a:rPr lang="en-GB" altLang="en-US" sz="2800" b="1" dirty="0"/>
              <a:t>Can get into difficult situations.</a:t>
            </a:r>
          </a:p>
          <a:p>
            <a:pPr eaLnBrk="1" hangingPunct="1"/>
            <a:r>
              <a:rPr lang="en-GB" altLang="en-US" sz="2800" b="1" dirty="0"/>
              <a:t>Does not think of consequences.</a:t>
            </a:r>
          </a:p>
        </p:txBody>
      </p:sp>
      <p:pic>
        <p:nvPicPr>
          <p:cNvPr id="2" name="Picture 4" descr="iStock_000003672511XSmall_crop380w"/>
          <p:cNvPicPr>
            <a:picLocks noChangeAspect="1" noChangeArrowheads="1"/>
          </p:cNvPicPr>
          <p:nvPr/>
        </p:nvPicPr>
        <p:blipFill>
          <a:blip r:embed="rId2" cstate="print"/>
          <a:stretch>
            <a:fillRect/>
          </a:stretch>
        </p:blipFill>
        <p:spPr bwMode="auto">
          <a:xfrm>
            <a:off x="5096049" y="3933056"/>
            <a:ext cx="3601864" cy="236964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19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19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1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a:solidFill>
                  <a:srgbClr val="FFFF00"/>
                </a:solidFill>
              </a:rPr>
              <a:t>Impact of ADHD on the Family</a:t>
            </a:r>
          </a:p>
        </p:txBody>
      </p:sp>
      <p:sp>
        <p:nvSpPr>
          <p:cNvPr id="17411" name="Rectangle 3"/>
          <p:cNvSpPr>
            <a:spLocks noGrp="1" noChangeArrowheads="1"/>
          </p:cNvSpPr>
          <p:nvPr>
            <p:ph idx="1"/>
          </p:nvPr>
        </p:nvSpPr>
        <p:spPr/>
        <p:txBody>
          <a:bodyPr/>
          <a:lstStyle/>
          <a:p>
            <a:pPr eaLnBrk="1" hangingPunct="1">
              <a:buFontTx/>
              <a:buNone/>
            </a:pPr>
            <a:r>
              <a:rPr lang="en-GB" altLang="en-US" dirty="0"/>
              <a:t>   ADHD affects everyone in the family whether they have the condition or not. Over half the families describe situations as tense, full of conflict, and constantly “walking on eggshells.”</a:t>
            </a:r>
          </a:p>
        </p:txBody>
      </p:sp>
      <p:pic>
        <p:nvPicPr>
          <p:cNvPr id="17412" name="Picture 4" descr="divorce_adhd"/>
          <p:cNvPicPr>
            <a:picLocks noChangeAspect="1" noChangeArrowheads="1"/>
          </p:cNvPicPr>
          <p:nvPr/>
        </p:nvPicPr>
        <p:blipFill>
          <a:blip r:embed="rId2" cstate="print"/>
          <a:stretch>
            <a:fillRect/>
          </a:stretch>
        </p:blipFill>
        <p:spPr bwMode="auto">
          <a:xfrm>
            <a:off x="5508104" y="4126781"/>
            <a:ext cx="3281119" cy="2181944"/>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 calcmode="lin" valueType="num">
                                      <p:cBhvr additive="base">
                                        <p:cTn id="7"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a:solidFill>
                  <a:srgbClr val="FFFF00"/>
                </a:solidFill>
              </a:rPr>
              <a:t>Impact On Parents</a:t>
            </a:r>
          </a:p>
        </p:txBody>
      </p:sp>
      <p:sp>
        <p:nvSpPr>
          <p:cNvPr id="18435" name="Rectangle 3"/>
          <p:cNvSpPr>
            <a:spLocks noGrp="1" noChangeArrowheads="1"/>
          </p:cNvSpPr>
          <p:nvPr>
            <p:ph idx="1"/>
          </p:nvPr>
        </p:nvSpPr>
        <p:spPr/>
        <p:txBody>
          <a:bodyPr/>
          <a:lstStyle/>
          <a:p>
            <a:pPr eaLnBrk="1" hangingPunct="1"/>
            <a:r>
              <a:rPr lang="en-GB" altLang="en-US" sz="1800"/>
              <a:t>How parents react to their own child or teenager depends on whether they have ADHD themselves</a:t>
            </a:r>
          </a:p>
          <a:p>
            <a:pPr eaLnBrk="1" hangingPunct="1"/>
            <a:r>
              <a:rPr lang="en-GB" altLang="en-US" sz="1800">
                <a:solidFill>
                  <a:srgbClr val="FFFF00"/>
                </a:solidFill>
              </a:rPr>
              <a:t>Guilty</a:t>
            </a:r>
            <a:r>
              <a:rPr lang="en-GB" altLang="en-US" sz="1800"/>
              <a:t> often with themselves that they gave it to their child</a:t>
            </a:r>
          </a:p>
          <a:p>
            <a:pPr eaLnBrk="1" hangingPunct="1"/>
            <a:r>
              <a:rPr lang="en-GB" altLang="en-US" sz="1800">
                <a:solidFill>
                  <a:srgbClr val="FFFF00"/>
                </a:solidFill>
              </a:rPr>
              <a:t>Edgy</a:t>
            </a:r>
            <a:r>
              <a:rPr lang="en-GB" altLang="en-US" sz="1800"/>
              <a:t> due to their child’s behaviour </a:t>
            </a:r>
          </a:p>
          <a:p>
            <a:pPr eaLnBrk="1" hangingPunct="1"/>
            <a:r>
              <a:rPr lang="en-GB" altLang="en-US" sz="1800">
                <a:solidFill>
                  <a:srgbClr val="FFFF00"/>
                </a:solidFill>
              </a:rPr>
              <a:t>Blamed </a:t>
            </a:r>
            <a:r>
              <a:rPr lang="en-GB" altLang="en-US" sz="1800"/>
              <a:t>for “bad parenting”, it may not be their fault but often other people see  the results of ADHD as bad parenting </a:t>
            </a:r>
          </a:p>
          <a:p>
            <a:pPr eaLnBrk="1" hangingPunct="1"/>
            <a:r>
              <a:rPr lang="en-GB" altLang="en-US" sz="1800">
                <a:solidFill>
                  <a:srgbClr val="FFFF00"/>
                </a:solidFill>
              </a:rPr>
              <a:t>Angry</a:t>
            </a:r>
            <a:r>
              <a:rPr lang="en-GB" altLang="en-US" sz="1800"/>
              <a:t> with other people who don’t understand what they are going through and being let down by “the system.”</a:t>
            </a:r>
          </a:p>
          <a:p>
            <a:pPr eaLnBrk="1" hangingPunct="1"/>
            <a:r>
              <a:rPr lang="en-GB" altLang="en-US" sz="1800">
                <a:solidFill>
                  <a:srgbClr val="FFFF00"/>
                </a:solidFill>
              </a:rPr>
              <a:t>Isolated</a:t>
            </a:r>
            <a:r>
              <a:rPr lang="en-GB" altLang="en-US" sz="1800"/>
              <a:t> due to other family members and friends not wanting visit, or don’t want to invite them to their home for fear of the child’s negative behaviour </a:t>
            </a:r>
          </a:p>
          <a:p>
            <a:pPr eaLnBrk="1" hangingPunct="1"/>
            <a:r>
              <a:rPr lang="en-GB" altLang="en-US" sz="1800">
                <a:solidFill>
                  <a:srgbClr val="FFFF00"/>
                </a:solidFill>
              </a:rPr>
              <a:t>Difficult Relationships</a:t>
            </a:r>
            <a:r>
              <a:rPr lang="en-GB" altLang="en-US" sz="1800"/>
              <a:t> as conflict may lead to parents break-up</a:t>
            </a:r>
          </a:p>
          <a:p>
            <a:pPr eaLnBrk="1" hangingPunct="1"/>
            <a:r>
              <a:rPr lang="en-GB" altLang="en-US" sz="1800">
                <a:solidFill>
                  <a:srgbClr val="FFFF00"/>
                </a:solidFill>
              </a:rPr>
              <a:t>Depression </a:t>
            </a:r>
            <a:r>
              <a:rPr lang="en-GB" altLang="en-US" sz="1800"/>
              <a:t>with some parents often feeling a failure, constantly run-down with the physical and emotional pressure that comes with having a child with ADHD.</a:t>
            </a:r>
            <a:endParaRPr lang="en-GB" altLang="en-US" sz="1800">
              <a:solidFill>
                <a:srgbClr val="FFFF00"/>
              </a:solidFill>
            </a:endParaRPr>
          </a:p>
          <a:p>
            <a:pPr eaLnBrk="1" hangingPunct="1"/>
            <a:endParaRPr lang="en-GB"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843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843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843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843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a:solidFill>
                  <a:srgbClr val="FFFF00"/>
                </a:solidFill>
              </a:rPr>
              <a:t>Impact On Siblings</a:t>
            </a:r>
          </a:p>
        </p:txBody>
      </p:sp>
      <p:sp>
        <p:nvSpPr>
          <p:cNvPr id="19459" name="Rectangle 3"/>
          <p:cNvSpPr>
            <a:spLocks noGrp="1" noChangeArrowheads="1"/>
          </p:cNvSpPr>
          <p:nvPr>
            <p:ph idx="1"/>
          </p:nvPr>
        </p:nvSpPr>
        <p:spPr/>
        <p:txBody>
          <a:bodyPr/>
          <a:lstStyle/>
          <a:p>
            <a:pPr eaLnBrk="1" hangingPunct="1">
              <a:lnSpc>
                <a:spcPct val="90000"/>
              </a:lnSpc>
              <a:buFontTx/>
              <a:buNone/>
            </a:pPr>
            <a:r>
              <a:rPr lang="en-GB" altLang="en-US" sz="1800"/>
              <a:t>   These are things often said by the sibling of children about their bother or sister who has ADHD.</a:t>
            </a:r>
          </a:p>
          <a:p>
            <a:pPr eaLnBrk="1" hangingPunct="1">
              <a:lnSpc>
                <a:spcPct val="90000"/>
              </a:lnSpc>
              <a:buFontTx/>
              <a:buNone/>
            </a:pPr>
            <a:endParaRPr lang="en-GB" altLang="en-US" sz="1800"/>
          </a:p>
          <a:p>
            <a:pPr eaLnBrk="1" hangingPunct="1">
              <a:lnSpc>
                <a:spcPct val="90000"/>
              </a:lnSpc>
            </a:pPr>
            <a:r>
              <a:rPr lang="en-GB" altLang="en-US" sz="1800"/>
              <a:t>“She/he always gets away with things I don’t”</a:t>
            </a:r>
          </a:p>
          <a:p>
            <a:pPr eaLnBrk="1" hangingPunct="1">
              <a:lnSpc>
                <a:spcPct val="90000"/>
              </a:lnSpc>
            </a:pPr>
            <a:r>
              <a:rPr lang="en-GB" altLang="en-US" sz="1800"/>
              <a:t>“Its one rule for me and another for him/her”</a:t>
            </a:r>
          </a:p>
          <a:p>
            <a:pPr eaLnBrk="1" hangingPunct="1">
              <a:lnSpc>
                <a:spcPct val="90000"/>
              </a:lnSpc>
            </a:pPr>
            <a:r>
              <a:rPr lang="en-GB" altLang="en-US" sz="1800"/>
              <a:t>“I’m never treated with any respect”</a:t>
            </a:r>
          </a:p>
          <a:p>
            <a:pPr eaLnBrk="1" hangingPunct="1">
              <a:lnSpc>
                <a:spcPct val="90000"/>
              </a:lnSpc>
            </a:pPr>
            <a:r>
              <a:rPr lang="en-GB" altLang="en-US" sz="1800"/>
              <a:t>“ I never get any privacy”</a:t>
            </a:r>
          </a:p>
          <a:p>
            <a:pPr eaLnBrk="1" hangingPunct="1">
              <a:lnSpc>
                <a:spcPct val="90000"/>
              </a:lnSpc>
            </a:pPr>
            <a:r>
              <a:rPr lang="en-GB" altLang="en-US" sz="1800"/>
              <a:t>“We never go out anywhere because he/she won’t behave”</a:t>
            </a:r>
          </a:p>
          <a:p>
            <a:pPr eaLnBrk="1" hangingPunct="1">
              <a:lnSpc>
                <a:spcPct val="90000"/>
              </a:lnSpc>
            </a:pPr>
            <a:r>
              <a:rPr lang="en-GB" altLang="en-US" sz="1800"/>
              <a:t>“He/she always embarrasses me by his/her stupid behaviour”</a:t>
            </a:r>
          </a:p>
          <a:p>
            <a:pPr eaLnBrk="1" hangingPunct="1">
              <a:lnSpc>
                <a:spcPct val="90000"/>
              </a:lnSpc>
            </a:pPr>
            <a:r>
              <a:rPr lang="en-GB" altLang="en-US" sz="1800"/>
              <a:t>“My friends stop coming ‘round because he/she wont leave them alone”</a:t>
            </a:r>
          </a:p>
          <a:p>
            <a:pPr eaLnBrk="1" hangingPunct="1">
              <a:lnSpc>
                <a:spcPct val="90000"/>
              </a:lnSpc>
            </a:pPr>
            <a:r>
              <a:rPr lang="en-GB" altLang="en-US" sz="1800"/>
              <a:t>“I’m always on edge about what he/she may do next”</a:t>
            </a:r>
          </a:p>
          <a:p>
            <a:pPr eaLnBrk="1" hangingPunct="1">
              <a:lnSpc>
                <a:spcPct val="90000"/>
              </a:lnSpc>
            </a:pPr>
            <a:r>
              <a:rPr lang="en-GB" altLang="en-US" sz="1800"/>
              <a:t>“He/she always takes things from my room and they always go missing or  come back broken”</a:t>
            </a:r>
          </a:p>
          <a:p>
            <a:pPr eaLnBrk="1" hangingPunct="1">
              <a:lnSpc>
                <a:spcPct val="90000"/>
              </a:lnSpc>
            </a:pPr>
            <a:r>
              <a:rPr lang="en-GB" altLang="en-US" sz="1800"/>
              <a:t>“You always take his/her side” </a:t>
            </a:r>
          </a:p>
          <a:p>
            <a:pPr eaLnBrk="1" hangingPunct="1">
              <a:lnSpc>
                <a:spcPct val="90000"/>
              </a:lnSpc>
            </a:pPr>
            <a:endParaRPr lang="en-GB" altLang="en-US" sz="1800"/>
          </a:p>
          <a:p>
            <a:pPr eaLnBrk="1" hangingPunct="1">
              <a:lnSpc>
                <a:spcPct val="90000"/>
              </a:lnSpc>
            </a:pPr>
            <a:endParaRPr lang="en-GB"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additive="base">
                                        <p:cTn id="7" dur="500" fill="hold"/>
                                        <p:tgtEl>
                                          <p:spTgt spid="194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19459">
                                            <p:txEl>
                                              <p:pRg st="2" end="2"/>
                                            </p:txEl>
                                          </p:spTgt>
                                        </p:tgtEl>
                                        <p:attrNameLst>
                                          <p:attrName>style.visibility</p:attrName>
                                        </p:attrNameLst>
                                      </p:cBhvr>
                                      <p:to>
                                        <p:strVal val="visible"/>
                                      </p:to>
                                    </p:set>
                                    <p:anim calcmode="lin" valueType="num">
                                      <p:cBhvr additive="base">
                                        <p:cTn id="13" dur="500" fill="hold"/>
                                        <p:tgtEl>
                                          <p:spTgt spid="1945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4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anim calcmode="lin" valueType="num">
                                      <p:cBhvr additive="base">
                                        <p:cTn id="19" dur="500" fill="hold"/>
                                        <p:tgtEl>
                                          <p:spTgt spid="1945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19459">
                                            <p:txEl>
                                              <p:pRg st="4" end="4"/>
                                            </p:txEl>
                                          </p:spTgt>
                                        </p:tgtEl>
                                        <p:attrNameLst>
                                          <p:attrName>style.visibility</p:attrName>
                                        </p:attrNameLst>
                                      </p:cBhvr>
                                      <p:to>
                                        <p:strVal val="visible"/>
                                      </p:to>
                                    </p:set>
                                    <p:anim calcmode="lin" valueType="num">
                                      <p:cBhvr additive="base">
                                        <p:cTn id="25" dur="500" fill="hold"/>
                                        <p:tgtEl>
                                          <p:spTgt spid="1945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4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19459">
                                            <p:txEl>
                                              <p:pRg st="5" end="5"/>
                                            </p:txEl>
                                          </p:spTgt>
                                        </p:tgtEl>
                                        <p:attrNameLst>
                                          <p:attrName>style.visibility</p:attrName>
                                        </p:attrNameLst>
                                      </p:cBhvr>
                                      <p:to>
                                        <p:strVal val="visible"/>
                                      </p:to>
                                    </p:set>
                                    <p:anim calcmode="lin" valueType="num">
                                      <p:cBhvr additive="base">
                                        <p:cTn id="31" dur="500" fill="hold"/>
                                        <p:tgtEl>
                                          <p:spTgt spid="19459">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94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19459">
                                            <p:txEl>
                                              <p:pRg st="6" end="6"/>
                                            </p:txEl>
                                          </p:spTgt>
                                        </p:tgtEl>
                                        <p:attrNameLst>
                                          <p:attrName>style.visibility</p:attrName>
                                        </p:attrNameLst>
                                      </p:cBhvr>
                                      <p:to>
                                        <p:strVal val="visible"/>
                                      </p:to>
                                    </p:set>
                                    <p:anim calcmode="lin" valueType="num">
                                      <p:cBhvr additive="base">
                                        <p:cTn id="37" dur="500" fill="hold"/>
                                        <p:tgtEl>
                                          <p:spTgt spid="19459">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94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19459">
                                            <p:txEl>
                                              <p:pRg st="7" end="7"/>
                                            </p:txEl>
                                          </p:spTgt>
                                        </p:tgtEl>
                                        <p:attrNameLst>
                                          <p:attrName>style.visibility</p:attrName>
                                        </p:attrNameLst>
                                      </p:cBhvr>
                                      <p:to>
                                        <p:strVal val="visible"/>
                                      </p:to>
                                    </p:set>
                                    <p:anim calcmode="lin" valueType="num">
                                      <p:cBhvr additive="base">
                                        <p:cTn id="43" dur="500" fill="hold"/>
                                        <p:tgtEl>
                                          <p:spTgt spid="19459">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945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2" fill="hold" grpId="0" nodeType="clickEffect">
                                  <p:stCondLst>
                                    <p:cond delay="0"/>
                                  </p:stCondLst>
                                  <p:childTnLst>
                                    <p:set>
                                      <p:cBhvr>
                                        <p:cTn id="48" dur="1" fill="hold">
                                          <p:stCondLst>
                                            <p:cond delay="0"/>
                                          </p:stCondLst>
                                        </p:cTn>
                                        <p:tgtEl>
                                          <p:spTgt spid="19459">
                                            <p:txEl>
                                              <p:pRg st="8" end="8"/>
                                            </p:txEl>
                                          </p:spTgt>
                                        </p:tgtEl>
                                        <p:attrNameLst>
                                          <p:attrName>style.visibility</p:attrName>
                                        </p:attrNameLst>
                                      </p:cBhvr>
                                      <p:to>
                                        <p:strVal val="visible"/>
                                      </p:to>
                                    </p:set>
                                    <p:anim calcmode="lin" valueType="num">
                                      <p:cBhvr additive="base">
                                        <p:cTn id="49" dur="500" fill="hold"/>
                                        <p:tgtEl>
                                          <p:spTgt spid="19459">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945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2" fill="hold" grpId="0" nodeType="clickEffect">
                                  <p:stCondLst>
                                    <p:cond delay="0"/>
                                  </p:stCondLst>
                                  <p:childTnLst>
                                    <p:set>
                                      <p:cBhvr>
                                        <p:cTn id="54" dur="1" fill="hold">
                                          <p:stCondLst>
                                            <p:cond delay="0"/>
                                          </p:stCondLst>
                                        </p:cTn>
                                        <p:tgtEl>
                                          <p:spTgt spid="19459">
                                            <p:txEl>
                                              <p:pRg st="9" end="9"/>
                                            </p:txEl>
                                          </p:spTgt>
                                        </p:tgtEl>
                                        <p:attrNameLst>
                                          <p:attrName>style.visibility</p:attrName>
                                        </p:attrNameLst>
                                      </p:cBhvr>
                                      <p:to>
                                        <p:strVal val="visible"/>
                                      </p:to>
                                    </p:set>
                                    <p:anim calcmode="lin" valueType="num">
                                      <p:cBhvr additive="base">
                                        <p:cTn id="55" dur="500" fill="hold"/>
                                        <p:tgtEl>
                                          <p:spTgt spid="19459">
                                            <p:txEl>
                                              <p:pRg st="9" end="9"/>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945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12" fill="hold" grpId="0" nodeType="clickEffect">
                                  <p:stCondLst>
                                    <p:cond delay="0"/>
                                  </p:stCondLst>
                                  <p:childTnLst>
                                    <p:set>
                                      <p:cBhvr>
                                        <p:cTn id="60" dur="1" fill="hold">
                                          <p:stCondLst>
                                            <p:cond delay="0"/>
                                          </p:stCondLst>
                                        </p:cTn>
                                        <p:tgtEl>
                                          <p:spTgt spid="19459">
                                            <p:txEl>
                                              <p:pRg st="10" end="10"/>
                                            </p:txEl>
                                          </p:spTgt>
                                        </p:tgtEl>
                                        <p:attrNameLst>
                                          <p:attrName>style.visibility</p:attrName>
                                        </p:attrNameLst>
                                      </p:cBhvr>
                                      <p:to>
                                        <p:strVal val="visible"/>
                                      </p:to>
                                    </p:set>
                                    <p:anim calcmode="lin" valueType="num">
                                      <p:cBhvr additive="base">
                                        <p:cTn id="61" dur="500" fill="hold"/>
                                        <p:tgtEl>
                                          <p:spTgt spid="19459">
                                            <p:txEl>
                                              <p:pRg st="10" end="10"/>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19459">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12" fill="hold" grpId="0" nodeType="clickEffect">
                                  <p:stCondLst>
                                    <p:cond delay="0"/>
                                  </p:stCondLst>
                                  <p:childTnLst>
                                    <p:set>
                                      <p:cBhvr>
                                        <p:cTn id="66" dur="1" fill="hold">
                                          <p:stCondLst>
                                            <p:cond delay="0"/>
                                          </p:stCondLst>
                                        </p:cTn>
                                        <p:tgtEl>
                                          <p:spTgt spid="19459">
                                            <p:txEl>
                                              <p:pRg st="11" end="11"/>
                                            </p:txEl>
                                          </p:spTgt>
                                        </p:tgtEl>
                                        <p:attrNameLst>
                                          <p:attrName>style.visibility</p:attrName>
                                        </p:attrNameLst>
                                      </p:cBhvr>
                                      <p:to>
                                        <p:strVal val="visible"/>
                                      </p:to>
                                    </p:set>
                                    <p:anim calcmode="lin" valueType="num">
                                      <p:cBhvr additive="base">
                                        <p:cTn id="67" dur="500" fill="hold"/>
                                        <p:tgtEl>
                                          <p:spTgt spid="19459">
                                            <p:txEl>
                                              <p:pRg st="11" end="11"/>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19459">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468313" y="620713"/>
            <a:ext cx="8229600" cy="4525962"/>
          </a:xfrm>
        </p:spPr>
        <p:txBody>
          <a:bodyPr/>
          <a:lstStyle/>
          <a:p>
            <a:pPr eaLnBrk="1" hangingPunct="1">
              <a:lnSpc>
                <a:spcPct val="90000"/>
              </a:lnSpc>
              <a:buFontTx/>
              <a:buNone/>
            </a:pPr>
            <a:r>
              <a:rPr lang="en-GB" altLang="en-US" sz="2800" b="1">
                <a:solidFill>
                  <a:srgbClr val="FFFF00"/>
                </a:solidFill>
              </a:rPr>
              <a:t>SCHOOL PROBLEMS:</a:t>
            </a:r>
          </a:p>
          <a:p>
            <a:pPr eaLnBrk="1" hangingPunct="1">
              <a:lnSpc>
                <a:spcPct val="90000"/>
              </a:lnSpc>
              <a:buFontTx/>
              <a:buNone/>
            </a:pPr>
            <a:endParaRPr lang="en-GB" altLang="en-US" sz="2800" b="1"/>
          </a:p>
          <a:p>
            <a:pPr eaLnBrk="1" hangingPunct="1">
              <a:lnSpc>
                <a:spcPct val="90000"/>
              </a:lnSpc>
            </a:pPr>
            <a:r>
              <a:rPr lang="en-GB" altLang="en-US" sz="2800" b="1"/>
              <a:t>90% under achieve at school.</a:t>
            </a:r>
          </a:p>
          <a:p>
            <a:pPr eaLnBrk="1" hangingPunct="1">
              <a:lnSpc>
                <a:spcPct val="90000"/>
              </a:lnSpc>
            </a:pPr>
            <a:r>
              <a:rPr lang="en-GB" altLang="en-US" sz="2800" b="1"/>
              <a:t>At least 60% have reading difficulties.</a:t>
            </a:r>
          </a:p>
          <a:p>
            <a:pPr eaLnBrk="1" hangingPunct="1">
              <a:lnSpc>
                <a:spcPct val="90000"/>
              </a:lnSpc>
            </a:pPr>
            <a:r>
              <a:rPr lang="en-GB" altLang="en-US" sz="2800" b="1"/>
              <a:t>80% have serious handwriting difficulties.</a:t>
            </a:r>
          </a:p>
          <a:p>
            <a:pPr eaLnBrk="1" hangingPunct="1">
              <a:lnSpc>
                <a:spcPct val="90000"/>
              </a:lnSpc>
            </a:pPr>
            <a:r>
              <a:rPr lang="en-GB" altLang="en-US" sz="2800" b="1"/>
              <a:t>35% drop out of high school before finishing</a:t>
            </a:r>
          </a:p>
          <a:p>
            <a:pPr eaLnBrk="1" hangingPunct="1">
              <a:lnSpc>
                <a:spcPct val="90000"/>
              </a:lnSpc>
            </a:pPr>
            <a:r>
              <a:rPr lang="en-GB" altLang="en-US" sz="2800" b="1"/>
              <a:t>55% have been suspended at least once.</a:t>
            </a:r>
          </a:p>
          <a:p>
            <a:pPr eaLnBrk="1" hangingPunct="1">
              <a:lnSpc>
                <a:spcPct val="90000"/>
              </a:lnSpc>
            </a:pPr>
            <a:r>
              <a:rPr lang="en-GB" altLang="en-US" sz="2800" b="1"/>
              <a:t>Up to 20% have repeated a year at school.</a:t>
            </a:r>
          </a:p>
        </p:txBody>
      </p:sp>
      <p:pic>
        <p:nvPicPr>
          <p:cNvPr id="12291" name="Picture 4" descr="adhd in the classroom"/>
          <p:cNvPicPr>
            <a:picLocks noChangeAspect="1" noChangeArrowheads="1"/>
          </p:cNvPicPr>
          <p:nvPr/>
        </p:nvPicPr>
        <p:blipFill>
          <a:blip r:embed="rId2"/>
          <a:stretch>
            <a:fillRect/>
          </a:stretch>
        </p:blipFill>
        <p:spPr bwMode="auto">
          <a:xfrm>
            <a:off x="1939156" y="4509120"/>
            <a:ext cx="5287913" cy="19839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24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idx="1"/>
          </p:nvPr>
        </p:nvSpPr>
        <p:spPr>
          <a:xfrm>
            <a:off x="395288" y="549275"/>
            <a:ext cx="8229600" cy="6048375"/>
          </a:xfrm>
        </p:spPr>
        <p:txBody>
          <a:bodyPr/>
          <a:lstStyle/>
          <a:p>
            <a:pPr marL="274638" indent="-274638" eaLnBrk="1" hangingPunct="1">
              <a:lnSpc>
                <a:spcPct val="80000"/>
              </a:lnSpc>
              <a:buFontTx/>
              <a:buNone/>
            </a:pPr>
            <a:r>
              <a:rPr lang="en-GB" altLang="en-US" sz="2800" b="1">
                <a:solidFill>
                  <a:srgbClr val="FFFF00"/>
                </a:solidFill>
              </a:rPr>
              <a:t>SCHOOL PROBLEMS contd:</a:t>
            </a:r>
          </a:p>
          <a:p>
            <a:pPr marL="274638" indent="-274638" eaLnBrk="1" hangingPunct="1">
              <a:lnSpc>
                <a:spcPct val="80000"/>
              </a:lnSpc>
            </a:pPr>
            <a:r>
              <a:rPr lang="en-GB" altLang="en-US" sz="2800" b="1"/>
              <a:t>Impulsive outbursts lead to confrontation with teachers.</a:t>
            </a:r>
          </a:p>
          <a:p>
            <a:pPr marL="274638" indent="-274638" eaLnBrk="1" hangingPunct="1">
              <a:lnSpc>
                <a:spcPct val="80000"/>
              </a:lnSpc>
            </a:pPr>
            <a:r>
              <a:rPr lang="en-GB" altLang="en-US" sz="2800" b="1"/>
              <a:t>Difficulty remaining on task can lead to specific learning difficulties.</a:t>
            </a:r>
          </a:p>
          <a:p>
            <a:pPr marL="274638" indent="-274638" eaLnBrk="1" hangingPunct="1">
              <a:lnSpc>
                <a:spcPct val="80000"/>
              </a:lnSpc>
            </a:pPr>
            <a:r>
              <a:rPr lang="en-GB" altLang="en-US" sz="2800" b="1"/>
              <a:t>Poor social skills and difficulty forming peer relationships, which often leads to isolation.</a:t>
            </a:r>
          </a:p>
          <a:p>
            <a:pPr marL="274638" indent="-274638" eaLnBrk="1" hangingPunct="1">
              <a:lnSpc>
                <a:spcPct val="80000"/>
              </a:lnSpc>
            </a:pPr>
            <a:r>
              <a:rPr lang="en-GB" altLang="en-US" sz="2800" b="1"/>
              <a:t>Normally suffer from low self-esteem and confidence.</a:t>
            </a:r>
          </a:p>
          <a:p>
            <a:pPr marL="274638" indent="-274638" eaLnBrk="1" hangingPunct="1">
              <a:lnSpc>
                <a:spcPct val="80000"/>
              </a:lnSpc>
            </a:pPr>
            <a:r>
              <a:rPr lang="en-GB" altLang="en-US" sz="2800" b="1"/>
              <a:t>No concept of time, intrudes on others space.</a:t>
            </a:r>
          </a:p>
          <a:p>
            <a:pPr marL="274638" indent="-274638" eaLnBrk="1" hangingPunct="1">
              <a:lnSpc>
                <a:spcPct val="80000"/>
              </a:lnSpc>
            </a:pPr>
            <a:r>
              <a:rPr lang="en-GB" altLang="en-US" sz="2800" b="1"/>
              <a:t>More likely to develop speech and language problems.</a:t>
            </a:r>
          </a:p>
          <a:p>
            <a:pPr marL="274638" indent="-274638" eaLnBrk="1" hangingPunct="1">
              <a:lnSpc>
                <a:spcPct val="80000"/>
              </a:lnSpc>
            </a:pPr>
            <a:r>
              <a:rPr lang="en-GB" altLang="en-US" sz="2800" b="1"/>
              <a:t>Often suffer from poor co-ordination skills.</a:t>
            </a:r>
          </a:p>
          <a:p>
            <a:pPr marL="274638" indent="-274638" eaLnBrk="1" hangingPunct="1">
              <a:lnSpc>
                <a:spcPct val="80000"/>
              </a:lnSpc>
            </a:pPr>
            <a:endParaRPr lang="en-GB" altLang="en-US" sz="2800" b="1"/>
          </a:p>
          <a:p>
            <a:pPr marL="274638" indent="-274638" eaLnBrk="1" hangingPunct="1">
              <a:lnSpc>
                <a:spcPct val="80000"/>
              </a:lnSpc>
              <a:buFontTx/>
              <a:buNone/>
            </a:pPr>
            <a:r>
              <a:rPr lang="en-GB" altLang="en-US" sz="1400" b="1"/>
              <a:t>                                                                                      </a:t>
            </a:r>
            <a:r>
              <a:rPr lang="en-GB" altLang="en-US" sz="1400" b="1" u="sng"/>
              <a:t>SOURCE:</a:t>
            </a:r>
            <a:r>
              <a:rPr lang="en-GB" altLang="en-US" sz="1400"/>
              <a:t>   ADDIS survey 2004.</a:t>
            </a:r>
            <a:r>
              <a:rPr lang="en-GB" altLang="en-US" sz="1400" b="1"/>
              <a:t>                </a:t>
            </a:r>
          </a:p>
          <a:p>
            <a:pPr marL="274638" indent="-274638" eaLnBrk="1" hangingPunct="1">
              <a:lnSpc>
                <a:spcPct val="80000"/>
              </a:lnSpc>
            </a:pPr>
            <a:endParaRPr lang="en-GB" altLang="en-US" sz="28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4">
                                            <p:txEl>
                                              <p:pRg st="1" end="1"/>
                                            </p:txEl>
                                          </p:spTgt>
                                        </p:tgtEl>
                                        <p:attrNameLst>
                                          <p:attrName>style.visibility</p:attrName>
                                        </p:attrNameLst>
                                      </p:cBhvr>
                                      <p:to>
                                        <p:strVal val="visible"/>
                                      </p:to>
                                    </p:set>
                                    <p:animEffect transition="in" filter="blinds(horizontal)">
                                      <p:cBhvr>
                                        <p:cTn id="7" dur="500"/>
                                        <p:tgtEl>
                                          <p:spTgt spid="1331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4">
                                            <p:txEl>
                                              <p:pRg st="2" end="2"/>
                                            </p:txEl>
                                          </p:spTgt>
                                        </p:tgtEl>
                                        <p:attrNameLst>
                                          <p:attrName>style.visibility</p:attrName>
                                        </p:attrNameLst>
                                      </p:cBhvr>
                                      <p:to>
                                        <p:strVal val="visible"/>
                                      </p:to>
                                    </p:set>
                                    <p:animEffect transition="in" filter="blinds(horizontal)">
                                      <p:cBhvr>
                                        <p:cTn id="12" dur="500"/>
                                        <p:tgtEl>
                                          <p:spTgt spid="1331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4">
                                            <p:txEl>
                                              <p:pRg st="3" end="3"/>
                                            </p:txEl>
                                          </p:spTgt>
                                        </p:tgtEl>
                                        <p:attrNameLst>
                                          <p:attrName>style.visibility</p:attrName>
                                        </p:attrNameLst>
                                      </p:cBhvr>
                                      <p:to>
                                        <p:strVal val="visible"/>
                                      </p:to>
                                    </p:set>
                                    <p:animEffect transition="in" filter="blinds(horizontal)">
                                      <p:cBhvr>
                                        <p:cTn id="17" dur="500"/>
                                        <p:tgtEl>
                                          <p:spTgt spid="13314">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4">
                                            <p:txEl>
                                              <p:pRg st="4" end="4"/>
                                            </p:txEl>
                                          </p:spTgt>
                                        </p:tgtEl>
                                        <p:attrNameLst>
                                          <p:attrName>style.visibility</p:attrName>
                                        </p:attrNameLst>
                                      </p:cBhvr>
                                      <p:to>
                                        <p:strVal val="visible"/>
                                      </p:to>
                                    </p:set>
                                    <p:animEffect transition="in" filter="blinds(horizontal)">
                                      <p:cBhvr>
                                        <p:cTn id="22" dur="500"/>
                                        <p:tgtEl>
                                          <p:spTgt spid="13314">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4">
                                            <p:txEl>
                                              <p:pRg st="5" end="5"/>
                                            </p:txEl>
                                          </p:spTgt>
                                        </p:tgtEl>
                                        <p:attrNameLst>
                                          <p:attrName>style.visibility</p:attrName>
                                        </p:attrNameLst>
                                      </p:cBhvr>
                                      <p:to>
                                        <p:strVal val="visible"/>
                                      </p:to>
                                    </p:set>
                                    <p:animEffect transition="in" filter="blinds(horizontal)">
                                      <p:cBhvr>
                                        <p:cTn id="27" dur="500"/>
                                        <p:tgtEl>
                                          <p:spTgt spid="13314">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3314">
                                            <p:txEl>
                                              <p:pRg st="6" end="6"/>
                                            </p:txEl>
                                          </p:spTgt>
                                        </p:tgtEl>
                                        <p:attrNameLst>
                                          <p:attrName>style.visibility</p:attrName>
                                        </p:attrNameLst>
                                      </p:cBhvr>
                                      <p:to>
                                        <p:strVal val="visible"/>
                                      </p:to>
                                    </p:set>
                                    <p:animEffect transition="in" filter="blinds(horizontal)">
                                      <p:cBhvr>
                                        <p:cTn id="32" dur="500"/>
                                        <p:tgtEl>
                                          <p:spTgt spid="13314">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3314">
                                            <p:txEl>
                                              <p:pRg st="7" end="7"/>
                                            </p:txEl>
                                          </p:spTgt>
                                        </p:tgtEl>
                                        <p:attrNameLst>
                                          <p:attrName>style.visibility</p:attrName>
                                        </p:attrNameLst>
                                      </p:cBhvr>
                                      <p:to>
                                        <p:strVal val="visible"/>
                                      </p:to>
                                    </p:set>
                                    <p:animEffect transition="in" filter="blinds(horizontal)">
                                      <p:cBhvr>
                                        <p:cTn id="37" dur="500"/>
                                        <p:tgtEl>
                                          <p:spTgt spid="133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algn="l" eaLnBrk="1" hangingPunct="1"/>
            <a:r>
              <a:rPr lang="en-GB" altLang="en-US" sz="2400" b="1" u="sng">
                <a:solidFill>
                  <a:srgbClr val="FFFF00"/>
                </a:solidFill>
              </a:rPr>
              <a:t>CHILDREN’S QUOTES.</a:t>
            </a:r>
            <a:r>
              <a:rPr lang="en-GB" altLang="en-US" sz="2400"/>
              <a:t>   </a:t>
            </a:r>
            <a:r>
              <a:rPr lang="en-GB" altLang="en-US" sz="1600"/>
              <a:t/>
            </a:r>
            <a:br>
              <a:rPr lang="en-GB" altLang="en-US" sz="1600"/>
            </a:br>
            <a:r>
              <a:rPr lang="en-GB" altLang="en-US" sz="1600"/>
              <a:t>Information taken from a survey by ADDISS in 2004.</a:t>
            </a:r>
            <a:endParaRPr lang="en-GB" altLang="en-US" sz="2400" b="1" u="sng"/>
          </a:p>
        </p:txBody>
      </p:sp>
      <p:sp>
        <p:nvSpPr>
          <p:cNvPr id="70661" name="Text Box 5"/>
          <p:cNvSpPr txBox="1">
            <a:spLocks noChangeArrowheads="1"/>
          </p:cNvSpPr>
          <p:nvPr/>
        </p:nvSpPr>
        <p:spPr bwMode="auto">
          <a:xfrm>
            <a:off x="685800" y="1676400"/>
            <a:ext cx="617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b="0">
                <a:latin typeface="Comic Sans MS" panose="030F0702030302020204" pitchFamily="66" charset="0"/>
              </a:rPr>
              <a:t>“ If teachers know you are ADHD as soon as someone does something they will blame you instantly”.</a:t>
            </a:r>
          </a:p>
        </p:txBody>
      </p:sp>
      <p:sp>
        <p:nvSpPr>
          <p:cNvPr id="70663" name="Text Box 7"/>
          <p:cNvSpPr txBox="1">
            <a:spLocks noChangeArrowheads="1"/>
          </p:cNvSpPr>
          <p:nvPr/>
        </p:nvSpPr>
        <p:spPr bwMode="auto">
          <a:xfrm>
            <a:off x="685800" y="3048000"/>
            <a:ext cx="5410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b="0">
                <a:latin typeface="Comic Sans MS" panose="030F0702030302020204" pitchFamily="66" charset="0"/>
              </a:rPr>
              <a:t>“ I’m always forgetting things, my PE kit, pencil bag, letters I need to give to parents, and more. I don’t mean to, I just can’t help it”.</a:t>
            </a:r>
          </a:p>
        </p:txBody>
      </p:sp>
      <p:sp>
        <p:nvSpPr>
          <p:cNvPr id="70664" name="Text Box 8"/>
          <p:cNvSpPr txBox="1">
            <a:spLocks noChangeArrowheads="1"/>
          </p:cNvSpPr>
          <p:nvPr/>
        </p:nvSpPr>
        <p:spPr bwMode="auto">
          <a:xfrm>
            <a:off x="762000" y="4800600"/>
            <a:ext cx="5334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b="0">
                <a:latin typeface="Comic Sans MS" panose="030F0702030302020204" pitchFamily="66" charset="0"/>
              </a:rPr>
              <a:t>“ I often daydream at school due to my ADHD, by the time I realise everyone else is two pages ahead”. </a:t>
            </a:r>
          </a:p>
        </p:txBody>
      </p:sp>
      <p:pic>
        <p:nvPicPr>
          <p:cNvPr id="7" name="Picture 6" descr="adhd_boyatdesk.jpg"/>
          <p:cNvPicPr>
            <a:picLocks noChangeAspect="1"/>
          </p:cNvPicPr>
          <p:nvPr/>
        </p:nvPicPr>
        <p:blipFill>
          <a:blip r:embed="rId2" cstate="print"/>
          <a:stretch>
            <a:fillRect/>
          </a:stretch>
        </p:blipFill>
        <p:spPr>
          <a:xfrm>
            <a:off x="6156176" y="2492896"/>
            <a:ext cx="2540000" cy="25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065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066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066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06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build="p" autoUpdateAnimBg="0"/>
      <p:bldP spid="70661" grpId="0" autoUpdateAnimBg="0"/>
      <p:bldP spid="70663" grpId="0" autoUpdateAnimBg="0"/>
      <p:bldP spid="7066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l" eaLnBrk="1" hangingPunct="1"/>
            <a:r>
              <a:rPr lang="en-GB" altLang="en-US" sz="2400" b="1" u="sng">
                <a:solidFill>
                  <a:srgbClr val="FFFF00"/>
                </a:solidFill>
              </a:rPr>
              <a:t>PARENTS CONCERNS ABOUT SCHOOL</a:t>
            </a:r>
            <a:r>
              <a:rPr lang="en-GB" altLang="en-US" sz="2400" b="1" u="sng"/>
              <a:t/>
            </a:r>
            <a:br>
              <a:rPr lang="en-GB" altLang="en-US" sz="2400" b="1" u="sng"/>
            </a:br>
            <a:r>
              <a:rPr lang="en-GB" altLang="en-US" sz="1600"/>
              <a:t>Information from the ADDiSS survey 2004.</a:t>
            </a:r>
            <a:endParaRPr lang="en-GB" altLang="en-US" sz="2400" b="1" u="sng"/>
          </a:p>
        </p:txBody>
      </p:sp>
      <p:sp>
        <p:nvSpPr>
          <p:cNvPr id="14339" name="Text Box 4"/>
          <p:cNvSpPr txBox="1">
            <a:spLocks noChangeArrowheads="1"/>
          </p:cNvSpPr>
          <p:nvPr/>
        </p:nvSpPr>
        <p:spPr bwMode="auto">
          <a:xfrm>
            <a:off x="609600" y="1371600"/>
            <a:ext cx="7162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a:latin typeface="Comic Sans MS" panose="030F0702030302020204" pitchFamily="66" charset="0"/>
              </a:rPr>
              <a:t> </a:t>
            </a:r>
            <a:r>
              <a:rPr lang="en-GB" altLang="en-US" sz="2000" b="0">
                <a:latin typeface="Comic Sans MS" panose="030F0702030302020204" pitchFamily="66" charset="0"/>
              </a:rPr>
              <a:t>70% of parents surveyed described the impact of ADHD on their child’s education as “huge”.</a:t>
            </a:r>
          </a:p>
        </p:txBody>
      </p:sp>
      <p:sp>
        <p:nvSpPr>
          <p:cNvPr id="14340" name="Text Box 5"/>
          <p:cNvSpPr txBox="1">
            <a:spLocks noChangeArrowheads="1"/>
          </p:cNvSpPr>
          <p:nvPr/>
        </p:nvSpPr>
        <p:spPr bwMode="auto">
          <a:xfrm>
            <a:off x="609600" y="2209800"/>
            <a:ext cx="6553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latin typeface="Comic Sans MS" panose="030F0702030302020204" pitchFamily="66" charset="0"/>
              </a:rPr>
              <a:t> 90% worry about the impact ADHD has on their child’s future.</a:t>
            </a:r>
          </a:p>
        </p:txBody>
      </p:sp>
      <p:sp>
        <p:nvSpPr>
          <p:cNvPr id="14341" name="Text Box 6"/>
          <p:cNvSpPr txBox="1">
            <a:spLocks noChangeArrowheads="1"/>
          </p:cNvSpPr>
          <p:nvPr/>
        </p:nvSpPr>
        <p:spPr bwMode="auto">
          <a:xfrm>
            <a:off x="609600" y="3048000"/>
            <a:ext cx="7086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latin typeface="Comic Sans MS" panose="030F0702030302020204" pitchFamily="66" charset="0"/>
              </a:rPr>
              <a:t> A quarter of parents felt they rarely get to see their child  as they really are as medication often wears off by the time they arrive home from school. </a:t>
            </a:r>
          </a:p>
        </p:txBody>
      </p:sp>
      <p:sp>
        <p:nvSpPr>
          <p:cNvPr id="14342" name="Text Box 7"/>
          <p:cNvSpPr txBox="1">
            <a:spLocks noChangeArrowheads="1"/>
          </p:cNvSpPr>
          <p:nvPr/>
        </p:nvSpPr>
        <p:spPr bwMode="auto">
          <a:xfrm>
            <a:off x="685800" y="4191000"/>
            <a:ext cx="6858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latin typeface="Comic Sans MS" panose="030F0702030302020204" pitchFamily="66" charset="0"/>
              </a:rPr>
              <a:t> 83% of parents felt it was important for their child to have control of their ADHD symptoms during the day.</a:t>
            </a:r>
          </a:p>
        </p:txBody>
      </p:sp>
      <p:sp>
        <p:nvSpPr>
          <p:cNvPr id="14343" name="Text Box 8"/>
          <p:cNvSpPr txBox="1">
            <a:spLocks noChangeArrowheads="1"/>
          </p:cNvSpPr>
          <p:nvPr/>
        </p:nvSpPr>
        <p:spPr bwMode="auto">
          <a:xfrm>
            <a:off x="762000" y="5105400"/>
            <a:ext cx="6705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latin typeface="Comic Sans MS" panose="030F0702030302020204" pitchFamily="66" charset="0"/>
              </a:rPr>
              <a:t> Around 48% of parents thought their child also needed to have control at home in the evening.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457200" y="476250"/>
            <a:ext cx="8229600" cy="6121400"/>
          </a:xfrm>
        </p:spPr>
        <p:txBody>
          <a:bodyPr/>
          <a:lstStyle/>
          <a:p>
            <a:pPr eaLnBrk="1" hangingPunct="1">
              <a:lnSpc>
                <a:spcPct val="80000"/>
              </a:lnSpc>
              <a:buFontTx/>
              <a:buNone/>
            </a:pPr>
            <a:r>
              <a:rPr lang="en-GB" altLang="en-US" sz="2800" b="1">
                <a:solidFill>
                  <a:srgbClr val="FFFF00"/>
                </a:solidFill>
              </a:rPr>
              <a:t>OTHER MENTAL HEALTH DIFFICULTIES:</a:t>
            </a:r>
          </a:p>
          <a:p>
            <a:pPr eaLnBrk="1" hangingPunct="1">
              <a:lnSpc>
                <a:spcPct val="80000"/>
              </a:lnSpc>
              <a:buFontTx/>
              <a:buNone/>
            </a:pPr>
            <a:endParaRPr lang="en-GB" altLang="en-US" sz="2800" b="1">
              <a:solidFill>
                <a:srgbClr val="FFFF00"/>
              </a:solidFill>
            </a:endParaRPr>
          </a:p>
          <a:p>
            <a:pPr eaLnBrk="1" hangingPunct="1">
              <a:lnSpc>
                <a:spcPct val="80000"/>
              </a:lnSpc>
            </a:pPr>
            <a:r>
              <a:rPr lang="en-GB" altLang="en-US" sz="2800" b="1"/>
              <a:t>Around 80% or more have </a:t>
            </a:r>
            <a:r>
              <a:rPr lang="en-GB" altLang="en-US" sz="2800" b="1">
                <a:solidFill>
                  <a:schemeClr val="folHlink"/>
                </a:solidFill>
              </a:rPr>
              <a:t>Oppositional Defiant Disorder</a:t>
            </a:r>
            <a:r>
              <a:rPr lang="en-GB" altLang="en-US" sz="2800" b="1"/>
              <a:t>.</a:t>
            </a:r>
          </a:p>
          <a:p>
            <a:pPr eaLnBrk="1" hangingPunct="1">
              <a:lnSpc>
                <a:spcPct val="80000"/>
              </a:lnSpc>
            </a:pPr>
            <a:r>
              <a:rPr lang="en-GB" altLang="en-US" sz="2800" b="1"/>
              <a:t>Up to 45% display </a:t>
            </a:r>
            <a:r>
              <a:rPr lang="en-GB" altLang="en-US" sz="2800" b="1">
                <a:solidFill>
                  <a:schemeClr val="folHlink"/>
                </a:solidFill>
              </a:rPr>
              <a:t>conduct disorder</a:t>
            </a:r>
            <a:r>
              <a:rPr lang="en-GB" altLang="en-US" sz="2800" b="1"/>
              <a:t>.</a:t>
            </a:r>
          </a:p>
          <a:p>
            <a:pPr eaLnBrk="1" hangingPunct="1">
              <a:lnSpc>
                <a:spcPct val="80000"/>
              </a:lnSpc>
            </a:pPr>
            <a:r>
              <a:rPr lang="en-GB" altLang="en-US" sz="2800" b="1"/>
              <a:t>25% display </a:t>
            </a:r>
            <a:r>
              <a:rPr lang="en-GB" altLang="en-US" sz="2800" b="1">
                <a:solidFill>
                  <a:schemeClr val="folHlink"/>
                </a:solidFill>
              </a:rPr>
              <a:t>anti-social behaviour</a:t>
            </a:r>
            <a:r>
              <a:rPr lang="en-GB" altLang="en-US" sz="2800" b="1"/>
              <a:t>.</a:t>
            </a:r>
          </a:p>
          <a:p>
            <a:pPr eaLnBrk="1" hangingPunct="1">
              <a:lnSpc>
                <a:spcPct val="80000"/>
              </a:lnSpc>
            </a:pPr>
            <a:r>
              <a:rPr lang="en-GB" altLang="en-US" sz="2800" b="1"/>
              <a:t>Up to 40% may display </a:t>
            </a:r>
            <a:r>
              <a:rPr lang="en-GB" altLang="en-US" sz="2800" b="1">
                <a:solidFill>
                  <a:schemeClr val="folHlink"/>
                </a:solidFill>
              </a:rPr>
              <a:t>clinical depression</a:t>
            </a:r>
            <a:r>
              <a:rPr lang="en-GB" altLang="en-US" sz="2800" b="1"/>
              <a:t> or </a:t>
            </a:r>
            <a:r>
              <a:rPr lang="en-GB" altLang="en-US" sz="2800" b="1">
                <a:solidFill>
                  <a:schemeClr val="folHlink"/>
                </a:solidFill>
              </a:rPr>
              <a:t>anxiety disorders</a:t>
            </a:r>
            <a:r>
              <a:rPr lang="en-GB" altLang="en-US" sz="2800" b="1"/>
              <a:t>.</a:t>
            </a:r>
          </a:p>
          <a:p>
            <a:pPr eaLnBrk="1" hangingPunct="1">
              <a:lnSpc>
                <a:spcPct val="80000"/>
              </a:lnSpc>
            </a:pPr>
            <a:r>
              <a:rPr lang="en-GB" altLang="en-US" sz="2800" b="1"/>
              <a:t>50% may have </a:t>
            </a:r>
            <a:r>
              <a:rPr lang="en-GB" altLang="en-US" sz="2800" b="1">
                <a:solidFill>
                  <a:schemeClr val="folHlink"/>
                </a:solidFill>
              </a:rPr>
              <a:t>emotional difficulties</a:t>
            </a:r>
            <a:r>
              <a:rPr lang="en-GB" altLang="en-US" sz="2800" b="1"/>
              <a:t>.</a:t>
            </a:r>
          </a:p>
          <a:p>
            <a:pPr eaLnBrk="1" hangingPunct="1">
              <a:lnSpc>
                <a:spcPct val="80000"/>
              </a:lnSpc>
            </a:pPr>
            <a:r>
              <a:rPr lang="en-GB" altLang="en-US" sz="2800" b="1"/>
              <a:t>80% or more suffer with </a:t>
            </a:r>
            <a:r>
              <a:rPr lang="en-GB" altLang="en-US" sz="2800" b="1">
                <a:solidFill>
                  <a:schemeClr val="folHlink"/>
                </a:solidFill>
              </a:rPr>
              <a:t>poor communication problems</a:t>
            </a:r>
            <a:r>
              <a:rPr lang="en-GB" altLang="en-US" sz="2800" b="1"/>
              <a:t>.</a:t>
            </a:r>
          </a:p>
          <a:p>
            <a:pPr eaLnBrk="1" hangingPunct="1">
              <a:lnSpc>
                <a:spcPct val="80000"/>
              </a:lnSpc>
            </a:pPr>
            <a:r>
              <a:rPr lang="en-GB" altLang="en-US" sz="2800" b="1"/>
              <a:t>Most have a </a:t>
            </a:r>
            <a:r>
              <a:rPr lang="en-GB" altLang="en-US" sz="2800" b="1">
                <a:solidFill>
                  <a:schemeClr val="folHlink"/>
                </a:solidFill>
              </a:rPr>
              <a:t>lack of fear</a:t>
            </a:r>
            <a:r>
              <a:rPr lang="en-GB" altLang="en-US" sz="2800" b="1"/>
              <a:t>, </a:t>
            </a:r>
            <a:r>
              <a:rPr lang="en-GB" altLang="en-US" sz="2800" b="1">
                <a:solidFill>
                  <a:schemeClr val="folHlink"/>
                </a:solidFill>
              </a:rPr>
              <a:t>take risks</a:t>
            </a:r>
            <a:r>
              <a:rPr lang="en-GB" altLang="en-US" sz="2800" b="1"/>
              <a:t> and have </a:t>
            </a:r>
            <a:r>
              <a:rPr lang="en-GB" altLang="en-US" sz="2800" b="1">
                <a:solidFill>
                  <a:schemeClr val="folHlink"/>
                </a:solidFill>
              </a:rPr>
              <a:t>no understanding of consequences</a:t>
            </a:r>
            <a:r>
              <a:rPr lang="en-GB" altLang="en-US" sz="2800" b="1"/>
              <a:t>.</a:t>
            </a:r>
          </a:p>
          <a:p>
            <a:pPr eaLnBrk="1" hangingPunct="1">
              <a:lnSpc>
                <a:spcPct val="80000"/>
              </a:lnSpc>
            </a:pPr>
            <a:r>
              <a:rPr lang="en-GB" altLang="en-US" sz="2800" b="1"/>
              <a:t>Some have a </a:t>
            </a:r>
            <a:r>
              <a:rPr lang="en-GB" altLang="en-US" sz="2800" b="1">
                <a:solidFill>
                  <a:schemeClr val="folHlink"/>
                </a:solidFill>
              </a:rPr>
              <a:t>high pain threshold</a:t>
            </a:r>
            <a:r>
              <a:rPr lang="en-GB" altLang="en-US" sz="2800" b="1"/>
              <a:t> and may not recognise when they have an injury.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274638"/>
            <a:ext cx="8229600" cy="706437"/>
          </a:xfrm>
        </p:spPr>
        <p:txBody>
          <a:bodyPr/>
          <a:lstStyle/>
          <a:p>
            <a:pPr algn="l"/>
            <a:r>
              <a:rPr lang="en-GB" altLang="en-US" sz="1400" b="1"/>
              <a:t>Other  MENTAL HEALTH DIFFICULTIES contd………. </a:t>
            </a:r>
          </a:p>
        </p:txBody>
      </p:sp>
      <p:sp>
        <p:nvSpPr>
          <p:cNvPr id="16387" name="Content Placeholder 2"/>
          <p:cNvSpPr>
            <a:spLocks noGrp="1"/>
          </p:cNvSpPr>
          <p:nvPr>
            <p:ph idx="1"/>
          </p:nvPr>
        </p:nvSpPr>
        <p:spPr>
          <a:xfrm>
            <a:off x="457200" y="981075"/>
            <a:ext cx="8229600" cy="5327650"/>
          </a:xfrm>
        </p:spPr>
        <p:txBody>
          <a:bodyPr/>
          <a:lstStyle/>
          <a:p>
            <a:r>
              <a:rPr lang="en-GB" altLang="en-US" sz="2800" dirty="0"/>
              <a:t>Up to 40% of children with </a:t>
            </a:r>
            <a:r>
              <a:rPr lang="en-GB" altLang="en-US" sz="2800" dirty="0">
                <a:solidFill>
                  <a:srgbClr val="FFFF00"/>
                </a:solidFill>
              </a:rPr>
              <a:t>ASD have a dual diagnosis of ADHD. </a:t>
            </a:r>
            <a:r>
              <a:rPr lang="en-GB" altLang="en-US" sz="1800" dirty="0"/>
              <a:t>(Dr Tony Lloyd 2115).</a:t>
            </a:r>
          </a:p>
          <a:p>
            <a:r>
              <a:rPr lang="en-GB" altLang="en-US" sz="2800" dirty="0"/>
              <a:t>18% </a:t>
            </a:r>
            <a:r>
              <a:rPr lang="en-GB" altLang="en-US" sz="2800" dirty="0">
                <a:solidFill>
                  <a:srgbClr val="FFFF00"/>
                </a:solidFill>
              </a:rPr>
              <a:t>will attempt suicide. </a:t>
            </a:r>
            <a:r>
              <a:rPr lang="en-GB" altLang="en-US" sz="1800" dirty="0"/>
              <a:t>(</a:t>
            </a:r>
            <a:r>
              <a:rPr lang="en-GB" altLang="en-US" sz="1800" dirty="0" err="1"/>
              <a:t>Lathey</a:t>
            </a:r>
            <a:r>
              <a:rPr lang="en-GB" altLang="en-US" sz="1800" dirty="0"/>
              <a:t> 2010).</a:t>
            </a:r>
          </a:p>
          <a:p>
            <a:r>
              <a:rPr lang="en-GB" altLang="en-US" sz="2800" dirty="0"/>
              <a:t>40% of children with ADHD </a:t>
            </a:r>
            <a:r>
              <a:rPr lang="en-GB" altLang="en-US" sz="2800" dirty="0">
                <a:solidFill>
                  <a:srgbClr val="FFFF00"/>
                </a:solidFill>
              </a:rPr>
              <a:t>also have dyslexia</a:t>
            </a:r>
            <a:r>
              <a:rPr lang="en-GB" altLang="en-US" sz="2800" dirty="0"/>
              <a:t>.</a:t>
            </a:r>
          </a:p>
          <a:p>
            <a:r>
              <a:rPr lang="en-GB" altLang="en-US" sz="2800" dirty="0"/>
              <a:t>30-40% have </a:t>
            </a:r>
            <a:r>
              <a:rPr lang="en-GB" altLang="en-US" sz="2800" dirty="0">
                <a:solidFill>
                  <a:srgbClr val="FFFF00"/>
                </a:solidFill>
              </a:rPr>
              <a:t>additional learning difficulties.</a:t>
            </a:r>
          </a:p>
          <a:p>
            <a:pPr>
              <a:buFontTx/>
              <a:buNone/>
            </a:pPr>
            <a:r>
              <a:rPr lang="en-GB" altLang="en-US" sz="2800" dirty="0"/>
              <a:t>                                              </a:t>
            </a:r>
            <a:r>
              <a:rPr lang="en-GB" altLang="en-US" sz="1800" dirty="0"/>
              <a:t>                 (</a:t>
            </a:r>
            <a:r>
              <a:rPr lang="en-GB" altLang="en-US" sz="2800" dirty="0"/>
              <a:t> </a:t>
            </a:r>
            <a:r>
              <a:rPr lang="en-GB" altLang="en-US" sz="1800" dirty="0" err="1"/>
              <a:t>Wender</a:t>
            </a:r>
            <a:r>
              <a:rPr lang="en-GB" altLang="en-US" sz="1800" dirty="0"/>
              <a:t> 2002 ).</a:t>
            </a:r>
            <a:r>
              <a:rPr lang="en-GB" altLang="en-US" sz="2800" dirty="0"/>
              <a:t>                                                      </a:t>
            </a:r>
          </a:p>
          <a:p>
            <a:pPr>
              <a:buFontTx/>
              <a:buNone/>
            </a:pPr>
            <a:r>
              <a:rPr lang="en-GB" altLang="en-US" sz="2400" dirty="0"/>
              <a:t>NICE guidelines of 2009 states:</a:t>
            </a:r>
          </a:p>
          <a:p>
            <a:pPr>
              <a:buFontTx/>
              <a:buNone/>
            </a:pPr>
            <a:endParaRPr lang="en-GB" altLang="en-US" sz="2400" dirty="0"/>
          </a:p>
          <a:p>
            <a:pPr>
              <a:buFontTx/>
              <a:buNone/>
            </a:pPr>
            <a:r>
              <a:rPr lang="en-GB" altLang="en-US" sz="2400" dirty="0">
                <a:solidFill>
                  <a:srgbClr val="FFFF00"/>
                </a:solidFill>
              </a:rPr>
              <a:t>“All children have the right to a school experience that </a:t>
            </a:r>
          </a:p>
          <a:p>
            <a:pPr>
              <a:buFontTx/>
              <a:buNone/>
            </a:pPr>
            <a:r>
              <a:rPr lang="en-GB" altLang="en-US" sz="2400" dirty="0">
                <a:solidFill>
                  <a:srgbClr val="FFFF00"/>
                </a:solidFill>
              </a:rPr>
              <a:t> provides a broad balanced and relevant curriculum which</a:t>
            </a:r>
          </a:p>
          <a:p>
            <a:pPr>
              <a:buFontTx/>
              <a:buNone/>
            </a:pPr>
            <a:r>
              <a:rPr lang="en-GB" altLang="en-US" sz="2400" dirty="0">
                <a:solidFill>
                  <a:srgbClr val="FFFF00"/>
                </a:solidFill>
              </a:rPr>
              <a:t> is appropriately differentiated according to their needs”</a:t>
            </a:r>
            <a:r>
              <a:rPr lang="en-GB" altLang="en-US" sz="2400" dirty="0"/>
              <a:t>.</a:t>
            </a:r>
          </a:p>
          <a:p>
            <a:pPr>
              <a:buFontTx/>
              <a:buNone/>
            </a:pPr>
            <a:endParaRPr lang="en-GB" alt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304800"/>
            <a:ext cx="7772400" cy="457200"/>
          </a:xfrm>
        </p:spPr>
        <p:txBody>
          <a:bodyPr/>
          <a:lstStyle/>
          <a:p>
            <a:pPr algn="l" eaLnBrk="1" hangingPunct="1"/>
            <a:r>
              <a:rPr lang="en-GB" altLang="en-US" sz="2400" b="1"/>
              <a:t>Did you know……..</a:t>
            </a:r>
          </a:p>
        </p:txBody>
      </p:sp>
      <p:sp>
        <p:nvSpPr>
          <p:cNvPr id="17411" name="Rectangle 3"/>
          <p:cNvSpPr>
            <a:spLocks noGrp="1" noChangeArrowheads="1"/>
          </p:cNvSpPr>
          <p:nvPr>
            <p:ph idx="1"/>
          </p:nvPr>
        </p:nvSpPr>
        <p:spPr>
          <a:xfrm>
            <a:off x="685800" y="1219200"/>
            <a:ext cx="7772400" cy="4876800"/>
          </a:xfrm>
        </p:spPr>
        <p:txBody>
          <a:bodyPr/>
          <a:lstStyle/>
          <a:p>
            <a:pPr eaLnBrk="1" hangingPunct="1">
              <a:lnSpc>
                <a:spcPct val="80000"/>
              </a:lnSpc>
            </a:pPr>
            <a:r>
              <a:rPr lang="en-GB" altLang="en-US" sz="2800" b="1"/>
              <a:t>Boys are diagnosed 3 times more often than girls with ADHD. With ADD it is around 50% each.</a:t>
            </a:r>
          </a:p>
          <a:p>
            <a:pPr eaLnBrk="1" hangingPunct="1">
              <a:lnSpc>
                <a:spcPct val="80000"/>
              </a:lnSpc>
            </a:pPr>
            <a:r>
              <a:rPr lang="en-GB" altLang="en-US" sz="2800" b="1"/>
              <a:t>Emotional development could be up to 30% slower. A 20 year old could have the emotional maturity of a 14 year old.</a:t>
            </a:r>
          </a:p>
          <a:p>
            <a:pPr eaLnBrk="1" hangingPunct="1">
              <a:lnSpc>
                <a:spcPct val="80000"/>
              </a:lnSpc>
            </a:pPr>
            <a:r>
              <a:rPr lang="en-GB" altLang="en-US" sz="2800" b="1"/>
              <a:t>75% of boys diagnosed have hyperactivity.</a:t>
            </a:r>
          </a:p>
          <a:p>
            <a:pPr eaLnBrk="1" hangingPunct="1">
              <a:lnSpc>
                <a:spcPct val="80000"/>
              </a:lnSpc>
            </a:pPr>
            <a:r>
              <a:rPr lang="en-GB" altLang="en-US" sz="2800" b="1"/>
              <a:t>60% of girls diagnosed have hyperactivity.</a:t>
            </a:r>
          </a:p>
          <a:p>
            <a:pPr eaLnBrk="1" hangingPunct="1">
              <a:lnSpc>
                <a:spcPct val="80000"/>
              </a:lnSpc>
            </a:pPr>
            <a:r>
              <a:rPr lang="en-GB" altLang="en-US" sz="2800" b="1"/>
              <a:t>At least 50% suffer from sleeping problem</a:t>
            </a:r>
          </a:p>
          <a:p>
            <a:pPr eaLnBrk="1" hangingPunct="1">
              <a:lnSpc>
                <a:spcPct val="80000"/>
              </a:lnSpc>
            </a:pPr>
            <a:endParaRPr lang="en-GB" altLang="en-US" sz="2800" b="1"/>
          </a:p>
          <a:p>
            <a:pPr algn="ctr" eaLnBrk="1" hangingPunct="1">
              <a:lnSpc>
                <a:spcPct val="80000"/>
              </a:lnSpc>
              <a:buFontTx/>
              <a:buNone/>
            </a:pPr>
            <a:r>
              <a:rPr lang="en-GB" altLang="en-US" sz="1200" b="1"/>
              <a:t>                                                </a:t>
            </a:r>
            <a:r>
              <a:rPr lang="en-GB" altLang="en-US" sz="1800" b="1"/>
              <a:t>Source: ‘Taking Charge of ADHD’.</a:t>
            </a:r>
            <a:endParaRPr lang="en-GB" altLang="en-US" sz="1200" b="1"/>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81000" y="1447800"/>
            <a:ext cx="8229600" cy="1752600"/>
          </a:xfrm>
        </p:spPr>
        <p:txBody>
          <a:bodyPr/>
          <a:lstStyle/>
          <a:p>
            <a:pPr eaLnBrk="1" hangingPunct="1"/>
            <a:r>
              <a:rPr lang="en-GB" altLang="en-US">
                <a:solidFill>
                  <a:srgbClr val="FFFF00"/>
                </a:solidFill>
              </a:rPr>
              <a:t>CHILD’S PERSPECTIVE </a:t>
            </a:r>
            <a:br>
              <a:rPr lang="en-GB" altLang="en-US">
                <a:solidFill>
                  <a:srgbClr val="FFFF00"/>
                </a:solidFill>
              </a:rPr>
            </a:br>
            <a:r>
              <a:rPr lang="en-GB" altLang="en-US">
                <a:solidFill>
                  <a:srgbClr val="FFFF00"/>
                </a:solidFill>
              </a:rPr>
              <a:t>OF</a:t>
            </a:r>
            <a:br>
              <a:rPr lang="en-GB" altLang="en-US">
                <a:solidFill>
                  <a:srgbClr val="FFFF00"/>
                </a:solidFill>
              </a:rPr>
            </a:br>
            <a:r>
              <a:rPr lang="en-GB" altLang="en-US">
                <a:solidFill>
                  <a:srgbClr val="FFFF00"/>
                </a:solidFill>
              </a:rPr>
              <a:t>ADHD</a:t>
            </a:r>
          </a:p>
        </p:txBody>
      </p:sp>
      <p:pic>
        <p:nvPicPr>
          <p:cNvPr id="20484" name="Picture 4" descr="adhd_boyatdesk"/>
          <p:cNvPicPr>
            <a:picLocks noChangeAspect="1" noChangeArrowheads="1"/>
          </p:cNvPicPr>
          <p:nvPr/>
        </p:nvPicPr>
        <p:blipFill>
          <a:blip r:embed="rId2" cstate="print"/>
          <a:stretch>
            <a:fillRect/>
          </a:stretch>
        </p:blipFill>
        <p:spPr bwMode="auto">
          <a:xfrm>
            <a:off x="3225800" y="3717032"/>
            <a:ext cx="2540000" cy="2540000"/>
          </a:xfrm>
          <a:prstGeom prst="ellipse">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0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0" y="274638"/>
            <a:ext cx="8229600" cy="1143000"/>
          </a:xfrm>
        </p:spPr>
        <p:txBody>
          <a:bodyPr/>
          <a:lstStyle/>
          <a:p>
            <a:pPr eaLnBrk="1" hangingPunct="1"/>
            <a:r>
              <a:rPr lang="en-GB" altLang="en-US"/>
              <a:t>	</a:t>
            </a:r>
          </a:p>
        </p:txBody>
      </p:sp>
      <p:sp>
        <p:nvSpPr>
          <p:cNvPr id="21507" name="Text Box 3"/>
          <p:cNvSpPr txBox="1">
            <a:spLocks noChangeArrowheads="1"/>
          </p:cNvSpPr>
          <p:nvPr/>
        </p:nvSpPr>
        <p:spPr bwMode="auto">
          <a:xfrm>
            <a:off x="457200" y="609600"/>
            <a:ext cx="7620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GB" altLang="en-US" sz="2400" u="sng">
                <a:solidFill>
                  <a:srgbClr val="FFFF00"/>
                </a:solidFill>
              </a:rPr>
              <a:t>UNPOPULAR.</a:t>
            </a:r>
          </a:p>
        </p:txBody>
      </p:sp>
      <p:sp>
        <p:nvSpPr>
          <p:cNvPr id="23556" name="Text Box 4"/>
          <p:cNvSpPr txBox="1">
            <a:spLocks noChangeArrowheads="1"/>
          </p:cNvSpPr>
          <p:nvPr/>
        </p:nvSpPr>
        <p:spPr bwMode="auto">
          <a:xfrm>
            <a:off x="685800" y="1676400"/>
            <a:ext cx="78486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Why am I different to other children?</a:t>
            </a:r>
          </a:p>
          <a:p>
            <a:pPr eaLnBrk="1" hangingPunct="1">
              <a:spcBef>
                <a:spcPct val="50000"/>
              </a:spcBef>
              <a:buFontTx/>
              <a:buChar char="•"/>
            </a:pPr>
            <a:r>
              <a:rPr lang="en-GB" altLang="en-US" sz="2000" b="0"/>
              <a:t> Why do I have to take this medication?</a:t>
            </a:r>
          </a:p>
          <a:p>
            <a:pPr eaLnBrk="1" hangingPunct="1">
              <a:spcBef>
                <a:spcPct val="50000"/>
              </a:spcBef>
              <a:buFontTx/>
              <a:buChar char="•"/>
            </a:pPr>
            <a:r>
              <a:rPr lang="en-GB" altLang="en-US" sz="2000" b="0"/>
              <a:t> Do I take these tablets because I’m naughty.</a:t>
            </a:r>
          </a:p>
          <a:p>
            <a:pPr eaLnBrk="1" hangingPunct="1">
              <a:spcBef>
                <a:spcPct val="50000"/>
              </a:spcBef>
              <a:buFontTx/>
              <a:buChar char="•"/>
            </a:pPr>
            <a:r>
              <a:rPr lang="en-GB" altLang="en-US" sz="2000" b="0"/>
              <a:t> What is ADHD, Why have I got it?</a:t>
            </a:r>
          </a:p>
          <a:p>
            <a:pPr eaLnBrk="1" hangingPunct="1">
              <a:spcBef>
                <a:spcPct val="50000"/>
              </a:spcBef>
              <a:buFontTx/>
              <a:buChar char="•"/>
            </a:pPr>
            <a:r>
              <a:rPr lang="en-GB" altLang="en-US" sz="2000" b="0"/>
              <a:t> Why do I always get things mixed up inside my head?</a:t>
            </a:r>
          </a:p>
          <a:p>
            <a:pPr eaLnBrk="1" hangingPunct="1">
              <a:spcBef>
                <a:spcPct val="50000"/>
              </a:spcBef>
              <a:buFontTx/>
              <a:buChar char="•"/>
            </a:pPr>
            <a:endParaRPr lang="en-GB" altLang="en-US" sz="2000" b="0"/>
          </a:p>
          <a:p>
            <a:pPr eaLnBrk="1" hangingPunct="1">
              <a:spcBef>
                <a:spcPct val="50000"/>
              </a:spcBef>
            </a:pPr>
            <a:endParaRPr lang="en-GB" altLang="en-US" sz="2000" b="0"/>
          </a:p>
        </p:txBody>
      </p:sp>
      <p:pic>
        <p:nvPicPr>
          <p:cNvPr id="23558" name="Picture 6" descr="unpopular"/>
          <p:cNvPicPr>
            <a:picLocks noChangeAspect="1" noChangeArrowheads="1"/>
          </p:cNvPicPr>
          <p:nvPr/>
        </p:nvPicPr>
        <p:blipFill>
          <a:blip r:embed="rId2" cstate="print"/>
          <a:srcRect/>
          <a:stretch>
            <a:fillRect/>
          </a:stretch>
        </p:blipFill>
        <p:spPr bwMode="auto">
          <a:xfrm>
            <a:off x="1905000" y="4038600"/>
            <a:ext cx="5791200" cy="25908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355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P spid="2355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152400"/>
            <a:ext cx="8229600" cy="1143000"/>
          </a:xfrm>
        </p:spPr>
        <p:txBody>
          <a:bodyPr/>
          <a:lstStyle/>
          <a:p>
            <a:pPr algn="l" eaLnBrk="1" hangingPunct="1"/>
            <a:r>
              <a:rPr lang="en-GB" altLang="en-US" sz="2400" b="1" u="sng">
                <a:solidFill>
                  <a:srgbClr val="FFFF00"/>
                </a:solidFill>
              </a:rPr>
              <a:t>CONFUSED.</a:t>
            </a:r>
          </a:p>
        </p:txBody>
      </p:sp>
      <p:sp>
        <p:nvSpPr>
          <p:cNvPr id="24579" name="Text Box 3"/>
          <p:cNvSpPr txBox="1">
            <a:spLocks noChangeArrowheads="1"/>
          </p:cNvSpPr>
          <p:nvPr/>
        </p:nvSpPr>
        <p:spPr bwMode="auto">
          <a:xfrm>
            <a:off x="609600" y="1143000"/>
            <a:ext cx="71628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Why don’t I get invited to anybody’s party?</a:t>
            </a:r>
          </a:p>
          <a:p>
            <a:pPr eaLnBrk="1" hangingPunct="1">
              <a:spcBef>
                <a:spcPct val="50000"/>
              </a:spcBef>
              <a:buFontTx/>
              <a:buChar char="•"/>
            </a:pPr>
            <a:r>
              <a:rPr lang="en-GB" altLang="en-US" sz="2000" b="0"/>
              <a:t> Why don’t I have many friends?</a:t>
            </a:r>
          </a:p>
          <a:p>
            <a:pPr eaLnBrk="1" hangingPunct="1">
              <a:spcBef>
                <a:spcPct val="50000"/>
              </a:spcBef>
              <a:buFontTx/>
              <a:buChar char="•"/>
            </a:pPr>
            <a:r>
              <a:rPr lang="en-GB" altLang="en-US" sz="2000" b="0"/>
              <a:t> Why don’t many people seem to like me?</a:t>
            </a:r>
          </a:p>
          <a:p>
            <a:pPr eaLnBrk="1" hangingPunct="1">
              <a:spcBef>
                <a:spcPct val="50000"/>
              </a:spcBef>
              <a:buFontTx/>
              <a:buChar char="•"/>
            </a:pPr>
            <a:r>
              <a:rPr lang="en-GB" altLang="en-US" sz="2000" b="0"/>
              <a:t> People think I’m always silly and believe others when I’m   </a:t>
            </a:r>
          </a:p>
          <a:p>
            <a:pPr eaLnBrk="1" hangingPunct="1">
              <a:spcBef>
                <a:spcPct val="50000"/>
              </a:spcBef>
            </a:pPr>
            <a:r>
              <a:rPr lang="en-GB" altLang="en-US" sz="2000" b="0"/>
              <a:t>  blamed for things I don’t do.</a:t>
            </a:r>
          </a:p>
        </p:txBody>
      </p:sp>
      <p:pic>
        <p:nvPicPr>
          <p:cNvPr id="24580" name="Picture 4" descr="confused_child"/>
          <p:cNvPicPr>
            <a:picLocks noChangeAspect="1" noChangeArrowheads="1"/>
          </p:cNvPicPr>
          <p:nvPr/>
        </p:nvPicPr>
        <p:blipFill>
          <a:blip r:embed="rId2" cstate="print"/>
          <a:srcRect/>
          <a:stretch>
            <a:fillRect/>
          </a:stretch>
        </p:blipFill>
        <p:spPr bwMode="auto">
          <a:xfrm>
            <a:off x="5029200" y="3505200"/>
            <a:ext cx="2971800" cy="27432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57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2" fill="hold" nodeType="clickEffect">
                                  <p:stCondLst>
                                    <p:cond delay="0"/>
                                  </p:stCondLst>
                                  <p:childTnLst>
                                    <p:set>
                                      <p:cBhvr>
                                        <p:cTn id="14" dur="1" fill="hold">
                                          <p:stCondLst>
                                            <p:cond delay="0"/>
                                          </p:stCondLst>
                                        </p:cTn>
                                        <p:tgtEl>
                                          <p:spTgt spid="24580"/>
                                        </p:tgtEl>
                                        <p:attrNameLst>
                                          <p:attrName>style.visibility</p:attrName>
                                        </p:attrNameLst>
                                      </p:cBhvr>
                                      <p:to>
                                        <p:strVal val="visible"/>
                                      </p:to>
                                    </p:set>
                                    <p:anim calcmode="lin" valueType="num">
                                      <p:cBhvr additive="base">
                                        <p:cTn id="15" dur="500" fill="hold"/>
                                        <p:tgtEl>
                                          <p:spTgt spid="24580"/>
                                        </p:tgtEl>
                                        <p:attrNameLst>
                                          <p:attrName>ppt_x</p:attrName>
                                        </p:attrNameLst>
                                      </p:cBhvr>
                                      <p:tavLst>
                                        <p:tav tm="0">
                                          <p:val>
                                            <p:strVal val="1+#ppt_w/2"/>
                                          </p:val>
                                        </p:tav>
                                        <p:tav tm="100000">
                                          <p:val>
                                            <p:strVal val="#ppt_x"/>
                                          </p:val>
                                        </p:tav>
                                      </p:tavLst>
                                    </p:anim>
                                    <p:anim calcmode="lin" valueType="num">
                                      <p:cBhvr additive="base">
                                        <p:cTn id="16"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l" eaLnBrk="1" hangingPunct="1"/>
            <a:r>
              <a:rPr lang="en-GB" altLang="en-US" sz="2400" b="1" u="sng">
                <a:solidFill>
                  <a:srgbClr val="FFFF00"/>
                </a:solidFill>
              </a:rPr>
              <a:t>STUPID.</a:t>
            </a:r>
            <a:br>
              <a:rPr lang="en-GB" altLang="en-US" sz="2400" b="1" u="sng">
                <a:solidFill>
                  <a:srgbClr val="FFFF00"/>
                </a:solidFill>
              </a:rPr>
            </a:br>
            <a:endParaRPr lang="en-GB" altLang="en-US" sz="2400" b="1" u="sng">
              <a:solidFill>
                <a:srgbClr val="FFFF00"/>
              </a:solidFill>
            </a:endParaRPr>
          </a:p>
        </p:txBody>
      </p:sp>
      <p:sp>
        <p:nvSpPr>
          <p:cNvPr id="25603" name="Text Box 3"/>
          <p:cNvSpPr txBox="1">
            <a:spLocks noChangeArrowheads="1"/>
          </p:cNvSpPr>
          <p:nvPr/>
        </p:nvSpPr>
        <p:spPr bwMode="auto">
          <a:xfrm>
            <a:off x="609600" y="1371600"/>
            <a:ext cx="73152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 must be more stupid, he does more work than me.</a:t>
            </a:r>
          </a:p>
          <a:p>
            <a:pPr eaLnBrk="1" hangingPunct="1">
              <a:spcBef>
                <a:spcPct val="50000"/>
              </a:spcBef>
              <a:buFontTx/>
              <a:buChar char="•"/>
            </a:pPr>
            <a:r>
              <a:rPr lang="en-GB" altLang="en-US" sz="2000" b="0"/>
              <a:t> I never get my work put on the wall.</a:t>
            </a:r>
          </a:p>
          <a:p>
            <a:pPr eaLnBrk="1" hangingPunct="1">
              <a:spcBef>
                <a:spcPct val="50000"/>
              </a:spcBef>
              <a:buFontTx/>
              <a:buChar char="•"/>
            </a:pPr>
            <a:r>
              <a:rPr lang="en-GB" altLang="en-US" sz="2000" b="0"/>
              <a:t> Everybody else seems to get praised more than me.</a:t>
            </a:r>
          </a:p>
          <a:p>
            <a:pPr eaLnBrk="1" hangingPunct="1">
              <a:spcBef>
                <a:spcPct val="50000"/>
              </a:spcBef>
              <a:buFontTx/>
              <a:buChar char="•"/>
            </a:pPr>
            <a:r>
              <a:rPr lang="en-GB" altLang="en-US" sz="2000" b="0"/>
              <a:t> Why do I keep making so silly mistakes?</a:t>
            </a:r>
          </a:p>
        </p:txBody>
      </p:sp>
      <p:pic>
        <p:nvPicPr>
          <p:cNvPr id="25604" name="Picture 4" descr="300px-ADHD_classroom"/>
          <p:cNvPicPr>
            <a:picLocks noChangeAspect="1" noChangeArrowheads="1"/>
          </p:cNvPicPr>
          <p:nvPr/>
        </p:nvPicPr>
        <p:blipFill>
          <a:blip r:embed="rId2" cstate="print"/>
          <a:srcRect/>
          <a:stretch>
            <a:fillRect/>
          </a:stretch>
        </p:blipFill>
        <p:spPr bwMode="auto">
          <a:xfrm>
            <a:off x="1981200" y="3581400"/>
            <a:ext cx="4876800" cy="25146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0-#ppt_w/2"/>
                                          </p:val>
                                        </p:tav>
                                        <p:tav tm="100000">
                                          <p:val>
                                            <p:strVal val="#ppt_x"/>
                                          </p:val>
                                        </p:tav>
                                      </p:tavLst>
                                    </p:anim>
                                    <p:anim calcmode="lin" valueType="num">
                                      <p:cBhvr additive="base">
                                        <p:cTn id="8" dur="500" fill="hold"/>
                                        <p:tgtEl>
                                          <p:spTgt spid="256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l" eaLnBrk="1" hangingPunct="1"/>
            <a:r>
              <a:rPr lang="en-GB" altLang="en-US" sz="2400" b="1" u="sng">
                <a:solidFill>
                  <a:srgbClr val="FFFF00"/>
                </a:solidFill>
              </a:rPr>
              <a:t>FRUSTRATED.</a:t>
            </a:r>
          </a:p>
        </p:txBody>
      </p:sp>
      <p:sp>
        <p:nvSpPr>
          <p:cNvPr id="26627" name="Text Box 3"/>
          <p:cNvSpPr txBox="1">
            <a:spLocks noChangeArrowheads="1"/>
          </p:cNvSpPr>
          <p:nvPr/>
        </p:nvSpPr>
        <p:spPr bwMode="auto">
          <a:xfrm>
            <a:off x="609600" y="1524000"/>
            <a:ext cx="73152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 often do things different to others but not so good.</a:t>
            </a:r>
          </a:p>
          <a:p>
            <a:pPr eaLnBrk="1" hangingPunct="1">
              <a:spcBef>
                <a:spcPct val="50000"/>
              </a:spcBef>
              <a:buFontTx/>
              <a:buChar char="•"/>
            </a:pPr>
            <a:r>
              <a:rPr lang="en-GB" altLang="en-US" sz="2000" b="0"/>
              <a:t> I often forget or lose lots of things.</a:t>
            </a:r>
          </a:p>
          <a:p>
            <a:pPr eaLnBrk="1" hangingPunct="1">
              <a:spcBef>
                <a:spcPct val="50000"/>
              </a:spcBef>
              <a:buFontTx/>
              <a:buChar char="•"/>
            </a:pPr>
            <a:r>
              <a:rPr lang="en-GB" altLang="en-US" sz="2000" b="0"/>
              <a:t> Sometimes I don’t understand what other people are asking </a:t>
            </a:r>
          </a:p>
          <a:p>
            <a:pPr eaLnBrk="1" hangingPunct="1">
              <a:spcBef>
                <a:spcPct val="50000"/>
              </a:spcBef>
            </a:pPr>
            <a:r>
              <a:rPr lang="en-GB" altLang="en-US" sz="2000" b="0"/>
              <a:t>  me to do.</a:t>
            </a:r>
          </a:p>
          <a:p>
            <a:pPr eaLnBrk="1" hangingPunct="1">
              <a:spcBef>
                <a:spcPct val="50000"/>
              </a:spcBef>
              <a:buFontTx/>
              <a:buChar char="•"/>
            </a:pPr>
            <a:r>
              <a:rPr lang="en-GB" altLang="en-US" sz="2000" b="0"/>
              <a:t> I find it difficult completing pieces of work.</a:t>
            </a:r>
          </a:p>
          <a:p>
            <a:pPr eaLnBrk="1" hangingPunct="1">
              <a:spcBef>
                <a:spcPct val="50000"/>
              </a:spcBef>
              <a:buFontTx/>
              <a:buChar char="•"/>
            </a:pPr>
            <a:r>
              <a:rPr lang="en-GB" altLang="en-US" sz="2000" b="0"/>
              <a:t> I wish I didn’t make so many mistakes.</a:t>
            </a:r>
          </a:p>
          <a:p>
            <a:pPr eaLnBrk="1" hangingPunct="1">
              <a:spcBef>
                <a:spcPct val="50000"/>
              </a:spcBef>
              <a:buFontTx/>
              <a:buChar char="•"/>
            </a:pPr>
            <a:r>
              <a:rPr lang="en-GB" altLang="en-US" sz="2000" b="0"/>
              <a:t> I don’t seem to get anything right.</a:t>
            </a:r>
          </a:p>
          <a:p>
            <a:pPr eaLnBrk="1" hangingPunct="1">
              <a:spcBef>
                <a:spcPct val="50000"/>
              </a:spcBef>
            </a:pPr>
            <a:endParaRPr lang="en-GB" altLang="en-US" sz="2000" b="0"/>
          </a:p>
        </p:txBody>
      </p:sp>
      <p:pic>
        <p:nvPicPr>
          <p:cNvPr id="26628" name="Picture 4" descr="frustrated2"/>
          <p:cNvPicPr>
            <a:picLocks noChangeAspect="1" noChangeArrowheads="1"/>
          </p:cNvPicPr>
          <p:nvPr/>
        </p:nvPicPr>
        <p:blipFill>
          <a:blip r:embed="rId2" cstate="print"/>
          <a:srcRect/>
          <a:stretch>
            <a:fillRect/>
          </a:stretch>
        </p:blipFill>
        <p:spPr bwMode="auto">
          <a:xfrm>
            <a:off x="5715000" y="3886200"/>
            <a:ext cx="3048000" cy="2462213"/>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additive="base">
                                        <p:cTn id="7" dur="500" fill="hold"/>
                                        <p:tgtEl>
                                          <p:spTgt spid="26628"/>
                                        </p:tgtEl>
                                        <p:attrNameLst>
                                          <p:attrName>ppt_x</p:attrName>
                                        </p:attrNameLst>
                                      </p:cBhvr>
                                      <p:tavLst>
                                        <p:tav tm="0">
                                          <p:val>
                                            <p:strVal val="1+#ppt_w/2"/>
                                          </p:val>
                                        </p:tav>
                                        <p:tav tm="100000">
                                          <p:val>
                                            <p:strVal val="#ppt_x"/>
                                          </p:val>
                                        </p:tav>
                                      </p:tavLst>
                                    </p:anim>
                                    <p:anim calcmode="lin" valueType="num">
                                      <p:cBhvr additive="base">
                                        <p:cTn id="8" dur="500" fill="hold"/>
                                        <p:tgtEl>
                                          <p:spTgt spid="2662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627"/>
                                        </p:tgtEl>
                                        <p:attrNameLst>
                                          <p:attrName>style.visibility</p:attrName>
                                        </p:attrNameLst>
                                      </p:cBhvr>
                                      <p:to>
                                        <p:strVal val="visible"/>
                                      </p:to>
                                    </p:set>
                                    <p:anim calcmode="lin" valueType="num">
                                      <p:cBhvr additive="base">
                                        <p:cTn id="13" dur="500" fill="hold"/>
                                        <p:tgtEl>
                                          <p:spTgt spid="26627"/>
                                        </p:tgtEl>
                                        <p:attrNameLst>
                                          <p:attrName>ppt_x</p:attrName>
                                        </p:attrNameLst>
                                      </p:cBhvr>
                                      <p:tavLst>
                                        <p:tav tm="0">
                                          <p:val>
                                            <p:strVal val="0-#ppt_w/2"/>
                                          </p:val>
                                        </p:tav>
                                        <p:tav tm="100000">
                                          <p:val>
                                            <p:strVal val="#ppt_x"/>
                                          </p:val>
                                        </p:tav>
                                      </p:tavLst>
                                    </p:anim>
                                    <p:anim calcmode="lin" valueType="num">
                                      <p:cBhvr additive="base">
                                        <p:cTn id="14" dur="500" fill="hold"/>
                                        <p:tgtEl>
                                          <p:spTgt spid="266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l" eaLnBrk="1" hangingPunct="1"/>
            <a:r>
              <a:rPr lang="en-GB" altLang="en-US" sz="2400" b="1" u="sng">
                <a:solidFill>
                  <a:srgbClr val="FFFF00"/>
                </a:solidFill>
              </a:rPr>
              <a:t>ANXIOUS/STRESSED OUT.</a:t>
            </a:r>
          </a:p>
        </p:txBody>
      </p:sp>
      <p:sp>
        <p:nvSpPr>
          <p:cNvPr id="27652" name="Text Box 4"/>
          <p:cNvSpPr txBox="1">
            <a:spLocks noChangeArrowheads="1"/>
          </p:cNvSpPr>
          <p:nvPr/>
        </p:nvSpPr>
        <p:spPr bwMode="auto">
          <a:xfrm>
            <a:off x="762000" y="1676400"/>
            <a:ext cx="73152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 want to please other people but find it difficult.</a:t>
            </a:r>
          </a:p>
          <a:p>
            <a:pPr eaLnBrk="1" hangingPunct="1">
              <a:spcBef>
                <a:spcPct val="50000"/>
              </a:spcBef>
              <a:buFontTx/>
              <a:buChar char="•"/>
            </a:pPr>
            <a:r>
              <a:rPr lang="en-GB" altLang="en-US" sz="2000" b="0"/>
              <a:t> I find it really hard coping with my ADHD at times.</a:t>
            </a:r>
          </a:p>
          <a:p>
            <a:pPr eaLnBrk="1" hangingPunct="1">
              <a:spcBef>
                <a:spcPct val="50000"/>
              </a:spcBef>
              <a:buFontTx/>
              <a:buChar char="•"/>
            </a:pPr>
            <a:r>
              <a:rPr lang="en-GB" altLang="en-US" sz="2000" b="0"/>
              <a:t> I wish I didn’t behave so badly.</a:t>
            </a:r>
          </a:p>
          <a:p>
            <a:pPr eaLnBrk="1" hangingPunct="1">
              <a:spcBef>
                <a:spcPct val="50000"/>
              </a:spcBef>
              <a:buFontTx/>
              <a:buChar char="•"/>
            </a:pPr>
            <a:r>
              <a:rPr lang="en-GB" altLang="en-US" sz="2000" b="0"/>
              <a:t> I only wish I could please more people so they liked me.</a:t>
            </a:r>
          </a:p>
        </p:txBody>
      </p:sp>
      <p:pic>
        <p:nvPicPr>
          <p:cNvPr id="27653" name="Picture 5" descr="worried-child"/>
          <p:cNvPicPr>
            <a:picLocks noChangeAspect="1" noChangeArrowheads="1"/>
          </p:cNvPicPr>
          <p:nvPr/>
        </p:nvPicPr>
        <p:blipFill>
          <a:blip r:embed="rId2" cstate="print"/>
          <a:srcRect/>
          <a:stretch>
            <a:fillRect/>
          </a:stretch>
        </p:blipFill>
        <p:spPr bwMode="auto">
          <a:xfrm>
            <a:off x="2971800" y="3657600"/>
            <a:ext cx="2819400" cy="3001963"/>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nodeType="clickEffect">
                                  <p:stCondLst>
                                    <p:cond delay="0"/>
                                  </p:stCondLst>
                                  <p:childTnLst>
                                    <p:set>
                                      <p:cBhvr>
                                        <p:cTn id="10" dur="1" fill="hold">
                                          <p:stCondLst>
                                            <p:cond delay="0"/>
                                          </p:stCondLst>
                                        </p:cTn>
                                        <p:tgtEl>
                                          <p:spTgt spid="27653"/>
                                        </p:tgtEl>
                                        <p:attrNameLst>
                                          <p:attrName>style.visibility</p:attrName>
                                        </p:attrNameLst>
                                      </p:cBhvr>
                                      <p:to>
                                        <p:strVal val="visible"/>
                                      </p:to>
                                    </p:set>
                                    <p:animEffect transition="in" filter="blinds(horizontal)">
                                      <p:cBhvr>
                                        <p:cTn id="11" dur="500"/>
                                        <p:tgtEl>
                                          <p:spTgt spid="2765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276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utoUpdateAnimBg="0"/>
      <p:bldP spid="2765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l" eaLnBrk="1" hangingPunct="1"/>
            <a:r>
              <a:rPr lang="en-GB" altLang="en-US" sz="2400" b="1" u="sng">
                <a:solidFill>
                  <a:srgbClr val="FFFF00"/>
                </a:solidFill>
              </a:rPr>
              <a:t>SCARED.</a:t>
            </a:r>
          </a:p>
        </p:txBody>
      </p:sp>
      <p:sp>
        <p:nvSpPr>
          <p:cNvPr id="28675" name="Text Box 3"/>
          <p:cNvSpPr txBox="1">
            <a:spLocks noChangeArrowheads="1"/>
          </p:cNvSpPr>
          <p:nvPr/>
        </p:nvSpPr>
        <p:spPr bwMode="auto">
          <a:xfrm>
            <a:off x="685800" y="1676400"/>
            <a:ext cx="6781800"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 don’t know how I’m going to be in future.</a:t>
            </a:r>
          </a:p>
          <a:p>
            <a:pPr eaLnBrk="1" hangingPunct="1">
              <a:spcBef>
                <a:spcPct val="50000"/>
              </a:spcBef>
              <a:buFontTx/>
              <a:buChar char="•"/>
            </a:pPr>
            <a:r>
              <a:rPr lang="en-GB" altLang="en-US" sz="2000" b="0"/>
              <a:t> Sometimes nobody will love me because I behave so </a:t>
            </a:r>
          </a:p>
          <a:p>
            <a:pPr eaLnBrk="1" hangingPunct="1">
              <a:spcBef>
                <a:spcPct val="50000"/>
              </a:spcBef>
            </a:pPr>
            <a:r>
              <a:rPr lang="en-GB" altLang="en-US" sz="2000" b="0"/>
              <a:t>  badly.</a:t>
            </a:r>
          </a:p>
          <a:p>
            <a:pPr eaLnBrk="1" hangingPunct="1">
              <a:spcBef>
                <a:spcPct val="50000"/>
              </a:spcBef>
              <a:buFontTx/>
              <a:buChar char="•"/>
            </a:pPr>
            <a:r>
              <a:rPr lang="en-GB" altLang="en-US" sz="2000" b="0"/>
              <a:t> I feel very frightened about having ADHD.</a:t>
            </a:r>
          </a:p>
          <a:p>
            <a:pPr eaLnBrk="1" hangingPunct="1">
              <a:spcBef>
                <a:spcPct val="50000"/>
              </a:spcBef>
              <a:buFontTx/>
              <a:buChar char="•"/>
            </a:pPr>
            <a:r>
              <a:rPr lang="en-GB" altLang="en-US" sz="2000" b="0"/>
              <a:t> I wish I could stop doing so many silly things.</a:t>
            </a:r>
          </a:p>
          <a:p>
            <a:pPr eaLnBrk="1" hangingPunct="1">
              <a:spcBef>
                <a:spcPct val="50000"/>
              </a:spcBef>
            </a:pPr>
            <a:endParaRPr lang="en-GB" altLang="en-US" sz="2000" b="0"/>
          </a:p>
        </p:txBody>
      </p:sp>
      <p:pic>
        <p:nvPicPr>
          <p:cNvPr id="28677" name="Picture 5" descr="scared cat"/>
          <p:cNvPicPr>
            <a:picLocks noChangeAspect="1" noChangeArrowheads="1"/>
          </p:cNvPicPr>
          <p:nvPr/>
        </p:nvPicPr>
        <p:blipFill>
          <a:blip r:embed="rId2" cstate="print"/>
          <a:srcRect/>
          <a:stretch>
            <a:fillRect/>
          </a:stretch>
        </p:blipFill>
        <p:spPr bwMode="auto">
          <a:xfrm>
            <a:off x="1331640" y="4293096"/>
            <a:ext cx="3276600" cy="2362200"/>
          </a:xfrm>
          <a:prstGeom prst="rect">
            <a:avLst/>
          </a:prstGeom>
          <a:ln>
            <a:noFill/>
          </a:ln>
          <a:effectLst>
            <a:softEdge rad="112500"/>
          </a:effectLst>
        </p:spPr>
      </p:pic>
      <p:pic>
        <p:nvPicPr>
          <p:cNvPr id="28678" name="Picture 6" descr="child_fear"/>
          <p:cNvPicPr>
            <a:picLocks noChangeAspect="1" noChangeArrowheads="1"/>
          </p:cNvPicPr>
          <p:nvPr/>
        </p:nvPicPr>
        <p:blipFill>
          <a:blip r:embed="rId3" cstate="print"/>
          <a:srcRect/>
          <a:stretch>
            <a:fillRect/>
          </a:stretch>
        </p:blipFill>
        <p:spPr bwMode="auto">
          <a:xfrm>
            <a:off x="6172200" y="4191000"/>
            <a:ext cx="2819400" cy="2297113"/>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0-#ppt_w/2"/>
                                          </p:val>
                                        </p:tav>
                                        <p:tav tm="100000">
                                          <p:val>
                                            <p:strVal val="#ppt_x"/>
                                          </p:val>
                                        </p:tav>
                                      </p:tavLst>
                                    </p:anim>
                                    <p:anim calcmode="lin" valueType="num">
                                      <p:cBhvr additive="base">
                                        <p:cTn id="8" dur="500" fill="hold"/>
                                        <p:tgtEl>
                                          <p:spTgt spid="2867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28677"/>
                                        </p:tgtEl>
                                        <p:attrNameLst>
                                          <p:attrName>style.visibility</p:attrName>
                                        </p:attrNameLst>
                                      </p:cBhvr>
                                      <p:to>
                                        <p:strVal val="visible"/>
                                      </p:to>
                                    </p:set>
                                  </p:childTnLst>
                                  <p:subTnLst>
                                    <p:set>
                                      <p:cBhvr override="childStyle">
                                        <p:cTn dur="1" fill="hold" display="0" masterRel="nextClick" afterEffect="1"/>
                                        <p:tgtEl>
                                          <p:spTgt spid="28677"/>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8678"/>
                                        </p:tgtEl>
                                        <p:attrNameLst>
                                          <p:attrName>style.visibility</p:attrName>
                                        </p:attrNameLst>
                                      </p:cBhvr>
                                      <p:to>
                                        <p:strVal val="visible"/>
                                      </p:to>
                                    </p:set>
                                    <p:anim calcmode="lin" valueType="num">
                                      <p:cBhvr additive="base">
                                        <p:cTn id="17" dur="500" fill="hold"/>
                                        <p:tgtEl>
                                          <p:spTgt spid="28678"/>
                                        </p:tgtEl>
                                        <p:attrNameLst>
                                          <p:attrName>ppt_x</p:attrName>
                                        </p:attrNameLst>
                                      </p:cBhvr>
                                      <p:tavLst>
                                        <p:tav tm="0">
                                          <p:val>
                                            <p:strVal val="0-#ppt_w/2"/>
                                          </p:val>
                                        </p:tav>
                                        <p:tav tm="100000">
                                          <p:val>
                                            <p:strVal val="#ppt_x"/>
                                          </p:val>
                                        </p:tav>
                                      </p:tavLst>
                                    </p:anim>
                                    <p:anim calcmode="lin" valueType="num">
                                      <p:cBhvr additive="base">
                                        <p:cTn id="18" dur="500" fill="hold"/>
                                        <p:tgtEl>
                                          <p:spTgt spid="286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l" eaLnBrk="1" hangingPunct="1"/>
            <a:r>
              <a:rPr lang="en-GB" altLang="en-US" sz="2400" b="1" u="sng">
                <a:solidFill>
                  <a:srgbClr val="FFFF00"/>
                </a:solidFill>
              </a:rPr>
              <a:t>ANGRY.</a:t>
            </a:r>
          </a:p>
        </p:txBody>
      </p:sp>
      <p:sp>
        <p:nvSpPr>
          <p:cNvPr id="29700" name="Text Box 4"/>
          <p:cNvSpPr txBox="1">
            <a:spLocks noChangeArrowheads="1"/>
          </p:cNvSpPr>
          <p:nvPr/>
        </p:nvSpPr>
        <p:spPr bwMode="auto">
          <a:xfrm>
            <a:off x="533400" y="1752600"/>
            <a:ext cx="66294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Often with myself because I’m impulsive and feel sad </a:t>
            </a:r>
          </a:p>
          <a:p>
            <a:pPr eaLnBrk="1" hangingPunct="1">
              <a:spcBef>
                <a:spcPct val="50000"/>
              </a:spcBef>
            </a:pPr>
            <a:r>
              <a:rPr lang="en-GB" altLang="en-US" sz="2000" b="0"/>
              <a:t>  about what I’ve done after.</a:t>
            </a:r>
          </a:p>
          <a:p>
            <a:pPr eaLnBrk="1" hangingPunct="1">
              <a:spcBef>
                <a:spcPct val="50000"/>
              </a:spcBef>
              <a:buFontTx/>
              <a:buChar char="•"/>
            </a:pPr>
            <a:r>
              <a:rPr lang="en-GB" altLang="en-US" sz="2000" b="0"/>
              <a:t> Other people that don’t understand me.</a:t>
            </a:r>
          </a:p>
          <a:p>
            <a:pPr eaLnBrk="1" hangingPunct="1">
              <a:spcBef>
                <a:spcPct val="50000"/>
              </a:spcBef>
              <a:buFontTx/>
              <a:buChar char="•"/>
            </a:pPr>
            <a:r>
              <a:rPr lang="en-GB" altLang="en-US" sz="2000" b="0"/>
              <a:t> With pupils who bully me and call me names because  </a:t>
            </a:r>
          </a:p>
          <a:p>
            <a:pPr eaLnBrk="1" hangingPunct="1">
              <a:spcBef>
                <a:spcPct val="50000"/>
              </a:spcBef>
            </a:pPr>
            <a:r>
              <a:rPr lang="en-GB" altLang="en-US" sz="2000" b="0"/>
              <a:t>  they think I’m stupid.</a:t>
            </a:r>
          </a:p>
          <a:p>
            <a:pPr eaLnBrk="1" hangingPunct="1">
              <a:spcBef>
                <a:spcPct val="50000"/>
              </a:spcBef>
              <a:buFontTx/>
              <a:buChar char="•"/>
            </a:pPr>
            <a:r>
              <a:rPr lang="en-GB" altLang="en-US" sz="2000" b="0"/>
              <a:t> When I’m blamed for things I don’t sometimes do.</a:t>
            </a:r>
          </a:p>
          <a:p>
            <a:pPr eaLnBrk="1" hangingPunct="1">
              <a:spcBef>
                <a:spcPct val="50000"/>
              </a:spcBef>
              <a:buFontTx/>
              <a:buChar char="•"/>
            </a:pPr>
            <a:r>
              <a:rPr lang="en-GB" altLang="en-US" sz="2000" b="0"/>
              <a:t> Because I have ADHD and </a:t>
            </a:r>
            <a:r>
              <a:rPr lang="en-GB" altLang="en-US" sz="2000" b="0" i="1"/>
              <a:t>don’t</a:t>
            </a:r>
            <a:r>
              <a:rPr lang="en-GB" altLang="en-US" sz="2000" b="0"/>
              <a:t> want it.</a:t>
            </a:r>
          </a:p>
          <a:p>
            <a:pPr eaLnBrk="1" hangingPunct="1">
              <a:spcBef>
                <a:spcPct val="50000"/>
              </a:spcBef>
            </a:pPr>
            <a:endParaRPr lang="en-GB" altLang="en-US" sz="2000" b="0"/>
          </a:p>
        </p:txBody>
      </p:sp>
      <p:pic>
        <p:nvPicPr>
          <p:cNvPr id="29701" name="Picture 5" descr="angry-child"/>
          <p:cNvPicPr>
            <a:picLocks noChangeAspect="1" noChangeArrowheads="1"/>
          </p:cNvPicPr>
          <p:nvPr/>
        </p:nvPicPr>
        <p:blipFill>
          <a:blip r:embed="rId2" cstate="print"/>
          <a:srcRect/>
          <a:stretch>
            <a:fillRect/>
          </a:stretch>
        </p:blipFill>
        <p:spPr bwMode="auto">
          <a:xfrm>
            <a:off x="5638800" y="4495800"/>
            <a:ext cx="3048000" cy="2125663"/>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additive="base">
                                        <p:cTn id="7" dur="500" fill="hold"/>
                                        <p:tgtEl>
                                          <p:spTgt spid="29700"/>
                                        </p:tgtEl>
                                        <p:attrNameLst>
                                          <p:attrName>ppt_x</p:attrName>
                                        </p:attrNameLst>
                                      </p:cBhvr>
                                      <p:tavLst>
                                        <p:tav tm="0">
                                          <p:val>
                                            <p:strVal val="0-#ppt_w/2"/>
                                          </p:val>
                                        </p:tav>
                                        <p:tav tm="100000">
                                          <p:val>
                                            <p:strVal val="#ppt_x"/>
                                          </p:val>
                                        </p:tav>
                                      </p:tavLst>
                                    </p:anim>
                                    <p:anim calcmode="lin" valueType="num">
                                      <p:cBhvr additive="base">
                                        <p:cTn id="8" dur="500" fill="hold"/>
                                        <p:tgtEl>
                                          <p:spTgt spid="2970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29701"/>
                                        </p:tgtEl>
                                        <p:attrNameLst>
                                          <p:attrName>style.visibility</p:attrName>
                                        </p:attrNameLst>
                                      </p:cBhvr>
                                      <p:to>
                                        <p:strVal val="visible"/>
                                      </p:to>
                                    </p:set>
                                    <p:anim calcmode="lin" valueType="num">
                                      <p:cBhvr additive="base">
                                        <p:cTn id="13" dur="500" fill="hold"/>
                                        <p:tgtEl>
                                          <p:spTgt spid="29701"/>
                                        </p:tgtEl>
                                        <p:attrNameLst>
                                          <p:attrName>ppt_x</p:attrName>
                                        </p:attrNameLst>
                                      </p:cBhvr>
                                      <p:tavLst>
                                        <p:tav tm="0">
                                          <p:val>
                                            <p:strVal val="1+#ppt_w/2"/>
                                          </p:val>
                                        </p:tav>
                                        <p:tav tm="100000">
                                          <p:val>
                                            <p:strVal val="#ppt_x"/>
                                          </p:val>
                                        </p:tav>
                                      </p:tavLst>
                                    </p:anim>
                                    <p:anim calcmode="lin" valueType="num">
                                      <p:cBhvr additive="base">
                                        <p:cTn id="14" dur="500" fill="hold"/>
                                        <p:tgtEl>
                                          <p:spTgt spid="297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img0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1200" y="152400"/>
            <a:ext cx="4357688"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68313" y="260350"/>
            <a:ext cx="8229600" cy="490538"/>
          </a:xfrm>
        </p:spPr>
        <p:txBody>
          <a:bodyPr/>
          <a:lstStyle/>
          <a:p>
            <a:pPr algn="l"/>
            <a:r>
              <a:rPr lang="en-GB" altLang="en-US" sz="2400" b="1"/>
              <a:t>What problems does your ADHD cause you in school?</a:t>
            </a:r>
          </a:p>
        </p:txBody>
      </p:sp>
      <p:sp>
        <p:nvSpPr>
          <p:cNvPr id="33795" name="Content Placeholder 2"/>
          <p:cNvSpPr>
            <a:spLocks noGrp="1"/>
          </p:cNvSpPr>
          <p:nvPr>
            <p:ph idx="1"/>
          </p:nvPr>
        </p:nvSpPr>
        <p:spPr>
          <a:xfrm>
            <a:off x="457200" y="981075"/>
            <a:ext cx="8229600" cy="5327650"/>
          </a:xfrm>
        </p:spPr>
        <p:txBody>
          <a:bodyPr/>
          <a:lstStyle/>
          <a:p>
            <a:r>
              <a:rPr lang="en-GB" altLang="en-US" sz="2000" b="1"/>
              <a:t>I talk too much without realising it.</a:t>
            </a:r>
          </a:p>
          <a:p>
            <a:r>
              <a:rPr lang="en-GB" altLang="en-US" sz="2000" b="1"/>
              <a:t>I can’t concentrate for long or organise myself.</a:t>
            </a:r>
          </a:p>
          <a:p>
            <a:r>
              <a:rPr lang="en-GB" altLang="en-US" sz="2000" b="1"/>
              <a:t>I often start to talk louder without  knowing I do it.</a:t>
            </a:r>
          </a:p>
          <a:p>
            <a:r>
              <a:rPr lang="en-GB" altLang="en-US" sz="2000" b="1"/>
              <a:t>Too many pupils in the class and too loud.</a:t>
            </a:r>
          </a:p>
          <a:p>
            <a:r>
              <a:rPr lang="en-GB" altLang="en-US" sz="2000" b="1"/>
              <a:t>Teacher’s can't control the class.</a:t>
            </a:r>
          </a:p>
          <a:p>
            <a:r>
              <a:rPr lang="en-GB" altLang="en-US" sz="2000" b="1"/>
              <a:t>I fiddle too much an daydream.</a:t>
            </a:r>
          </a:p>
          <a:p>
            <a:r>
              <a:rPr lang="en-GB" altLang="en-US" sz="2000" b="1"/>
              <a:t>I try and correct people if I think they are wrong.</a:t>
            </a:r>
          </a:p>
          <a:p>
            <a:r>
              <a:rPr lang="en-GB" altLang="en-US" sz="2000" b="1"/>
              <a:t>I shout out answers without thinking.</a:t>
            </a:r>
          </a:p>
          <a:p>
            <a:r>
              <a:rPr lang="en-GB" altLang="en-US" sz="2000" b="1"/>
              <a:t>Struggle to work in groups, it’s too loud and get confused.</a:t>
            </a:r>
          </a:p>
          <a:p>
            <a:r>
              <a:rPr lang="en-GB" altLang="en-US" sz="2000" b="1"/>
              <a:t>My hand writing is not very good.</a:t>
            </a:r>
          </a:p>
          <a:p>
            <a:r>
              <a:rPr lang="en-GB" altLang="en-US" sz="2000" b="1"/>
              <a:t>I can’t write things down quick enough.</a:t>
            </a:r>
          </a:p>
          <a:p>
            <a:r>
              <a:rPr lang="en-GB" altLang="en-US" sz="2000" b="1"/>
              <a:t>I have short-term memory problems.</a:t>
            </a:r>
          </a:p>
          <a:p>
            <a:endParaRPr lang="en-GB" altLang="en-US" sz="2000" b="1"/>
          </a:p>
          <a:p>
            <a:pPr>
              <a:buFontTx/>
              <a:buNone/>
            </a:pPr>
            <a:r>
              <a:rPr lang="en-GB" altLang="en-US" sz="1400" b="1"/>
              <a:t>                                       SOURCE:      ADHD Pupils from Flint High School.</a:t>
            </a:r>
          </a:p>
          <a:p>
            <a:pPr>
              <a:buFontTx/>
              <a:buNone/>
            </a:pPr>
            <a:endParaRPr lang="en-GB" altLang="en-US" sz="1200" b="1"/>
          </a:p>
          <a:p>
            <a:pPr>
              <a:buFontTx/>
              <a:buNone/>
            </a:pPr>
            <a:r>
              <a:rPr lang="en-GB" altLang="en-US" sz="1400" b="1"/>
              <a:t>                                         </a:t>
            </a:r>
          </a:p>
          <a:p>
            <a:pPr>
              <a:buFontTx/>
              <a:buNone/>
            </a:pPr>
            <a:endParaRPr lang="en-GB" altLang="en-US" sz="18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blinds(horizontal)">
                                      <p:cBhvr>
                                        <p:cTn id="7" dur="500"/>
                                        <p:tgtEl>
                                          <p:spTgt spid="3379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3795">
                                            <p:txEl>
                                              <p:pRg st="1" end="1"/>
                                            </p:txEl>
                                          </p:spTgt>
                                        </p:tgtEl>
                                        <p:attrNameLst>
                                          <p:attrName>style.visibility</p:attrName>
                                        </p:attrNameLst>
                                      </p:cBhvr>
                                      <p:to>
                                        <p:strVal val="visible"/>
                                      </p:to>
                                    </p:set>
                                    <p:animEffect transition="in" filter="blinds(horizontal)">
                                      <p:cBhvr>
                                        <p:cTn id="10" dur="500"/>
                                        <p:tgtEl>
                                          <p:spTgt spid="33795">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3795">
                                            <p:txEl>
                                              <p:pRg st="2" end="2"/>
                                            </p:txEl>
                                          </p:spTgt>
                                        </p:tgtEl>
                                        <p:attrNameLst>
                                          <p:attrName>style.visibility</p:attrName>
                                        </p:attrNameLst>
                                      </p:cBhvr>
                                      <p:to>
                                        <p:strVal val="visible"/>
                                      </p:to>
                                    </p:set>
                                    <p:animEffect transition="in" filter="blinds(horizontal)">
                                      <p:cBhvr>
                                        <p:cTn id="13" dur="500"/>
                                        <p:tgtEl>
                                          <p:spTgt spid="33795">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3795">
                                            <p:txEl>
                                              <p:pRg st="3" end="3"/>
                                            </p:txEl>
                                          </p:spTgt>
                                        </p:tgtEl>
                                        <p:attrNameLst>
                                          <p:attrName>style.visibility</p:attrName>
                                        </p:attrNameLst>
                                      </p:cBhvr>
                                      <p:to>
                                        <p:strVal val="visible"/>
                                      </p:to>
                                    </p:set>
                                    <p:animEffect transition="in" filter="blinds(horizontal)">
                                      <p:cBhvr>
                                        <p:cTn id="18" dur="500"/>
                                        <p:tgtEl>
                                          <p:spTgt spid="33795">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3795">
                                            <p:txEl>
                                              <p:pRg st="4" end="4"/>
                                            </p:txEl>
                                          </p:spTgt>
                                        </p:tgtEl>
                                        <p:attrNameLst>
                                          <p:attrName>style.visibility</p:attrName>
                                        </p:attrNameLst>
                                      </p:cBhvr>
                                      <p:to>
                                        <p:strVal val="visible"/>
                                      </p:to>
                                    </p:set>
                                    <p:animEffect transition="in" filter="blinds(horizontal)">
                                      <p:cBhvr>
                                        <p:cTn id="21" dur="500"/>
                                        <p:tgtEl>
                                          <p:spTgt spid="33795">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3795">
                                            <p:txEl>
                                              <p:pRg st="5" end="5"/>
                                            </p:txEl>
                                          </p:spTgt>
                                        </p:tgtEl>
                                        <p:attrNameLst>
                                          <p:attrName>style.visibility</p:attrName>
                                        </p:attrNameLst>
                                      </p:cBhvr>
                                      <p:to>
                                        <p:strVal val="visible"/>
                                      </p:to>
                                    </p:set>
                                    <p:animEffect transition="in" filter="blinds(horizontal)">
                                      <p:cBhvr>
                                        <p:cTn id="24" dur="500"/>
                                        <p:tgtEl>
                                          <p:spTgt spid="33795">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33795">
                                            <p:txEl>
                                              <p:pRg st="6" end="6"/>
                                            </p:txEl>
                                          </p:spTgt>
                                        </p:tgtEl>
                                        <p:attrNameLst>
                                          <p:attrName>style.visibility</p:attrName>
                                        </p:attrNameLst>
                                      </p:cBhvr>
                                      <p:to>
                                        <p:strVal val="visible"/>
                                      </p:to>
                                    </p:set>
                                    <p:animEffect transition="in" filter="blinds(horizontal)">
                                      <p:cBhvr>
                                        <p:cTn id="29" dur="500"/>
                                        <p:tgtEl>
                                          <p:spTgt spid="33795">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3795">
                                            <p:txEl>
                                              <p:pRg st="7" end="7"/>
                                            </p:txEl>
                                          </p:spTgt>
                                        </p:tgtEl>
                                        <p:attrNameLst>
                                          <p:attrName>style.visibility</p:attrName>
                                        </p:attrNameLst>
                                      </p:cBhvr>
                                      <p:to>
                                        <p:strVal val="visible"/>
                                      </p:to>
                                    </p:set>
                                    <p:animEffect transition="in" filter="blinds(horizontal)">
                                      <p:cBhvr>
                                        <p:cTn id="32" dur="500"/>
                                        <p:tgtEl>
                                          <p:spTgt spid="33795">
                                            <p:txEl>
                                              <p:pRg st="7" end="7"/>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33795">
                                            <p:txEl>
                                              <p:pRg st="8" end="8"/>
                                            </p:txEl>
                                          </p:spTgt>
                                        </p:tgtEl>
                                        <p:attrNameLst>
                                          <p:attrName>style.visibility</p:attrName>
                                        </p:attrNameLst>
                                      </p:cBhvr>
                                      <p:to>
                                        <p:strVal val="visible"/>
                                      </p:to>
                                    </p:set>
                                    <p:animEffect transition="in" filter="blinds(horizontal)">
                                      <p:cBhvr>
                                        <p:cTn id="35" dur="500"/>
                                        <p:tgtEl>
                                          <p:spTgt spid="33795">
                                            <p:txEl>
                                              <p:pRg st="8" end="8"/>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33795">
                                            <p:txEl>
                                              <p:pRg st="9" end="9"/>
                                            </p:txEl>
                                          </p:spTgt>
                                        </p:tgtEl>
                                        <p:attrNameLst>
                                          <p:attrName>style.visibility</p:attrName>
                                        </p:attrNameLst>
                                      </p:cBhvr>
                                      <p:to>
                                        <p:strVal val="visible"/>
                                      </p:to>
                                    </p:set>
                                    <p:animEffect transition="in" filter="blinds(horizontal)">
                                      <p:cBhvr>
                                        <p:cTn id="40" dur="500"/>
                                        <p:tgtEl>
                                          <p:spTgt spid="33795">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33795">
                                            <p:txEl>
                                              <p:pRg st="10" end="10"/>
                                            </p:txEl>
                                          </p:spTgt>
                                        </p:tgtEl>
                                        <p:attrNameLst>
                                          <p:attrName>style.visibility</p:attrName>
                                        </p:attrNameLst>
                                      </p:cBhvr>
                                      <p:to>
                                        <p:strVal val="visible"/>
                                      </p:to>
                                    </p:set>
                                    <p:animEffect transition="in" filter="blinds(horizontal)">
                                      <p:cBhvr>
                                        <p:cTn id="43" dur="500"/>
                                        <p:tgtEl>
                                          <p:spTgt spid="33795">
                                            <p:txEl>
                                              <p:pRg st="10" end="10"/>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33795">
                                            <p:txEl>
                                              <p:pRg st="11" end="11"/>
                                            </p:txEl>
                                          </p:spTgt>
                                        </p:tgtEl>
                                        <p:attrNameLst>
                                          <p:attrName>style.visibility</p:attrName>
                                        </p:attrNameLst>
                                      </p:cBhvr>
                                      <p:to>
                                        <p:strVal val="visible"/>
                                      </p:to>
                                    </p:set>
                                    <p:animEffect transition="in" filter="blinds(horizontal)">
                                      <p:cBhvr>
                                        <p:cTn id="46" dur="500"/>
                                        <p:tgtEl>
                                          <p:spTgt spid="3379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274638"/>
            <a:ext cx="8229600" cy="417512"/>
          </a:xfrm>
        </p:spPr>
        <p:txBody>
          <a:bodyPr/>
          <a:lstStyle/>
          <a:p>
            <a:pPr algn="l"/>
            <a:r>
              <a:rPr lang="en-GB" altLang="en-US" sz="2400" b="1"/>
              <a:t>How does having ADHD make you feel?</a:t>
            </a:r>
          </a:p>
        </p:txBody>
      </p:sp>
      <p:sp>
        <p:nvSpPr>
          <p:cNvPr id="34819" name="Content Placeholder 2"/>
          <p:cNvSpPr>
            <a:spLocks noGrp="1"/>
          </p:cNvSpPr>
          <p:nvPr>
            <p:ph idx="1"/>
          </p:nvPr>
        </p:nvSpPr>
        <p:spPr>
          <a:xfrm>
            <a:off x="395288" y="836613"/>
            <a:ext cx="8424862" cy="5472112"/>
          </a:xfrm>
        </p:spPr>
        <p:txBody>
          <a:bodyPr/>
          <a:lstStyle/>
          <a:p>
            <a:r>
              <a:rPr lang="en-GB" altLang="en-US" sz="2000" b="1"/>
              <a:t>Frustrated, I often become confused.</a:t>
            </a:r>
          </a:p>
          <a:p>
            <a:r>
              <a:rPr lang="en-GB" altLang="en-US" sz="2000" b="1"/>
              <a:t>Annoyed when other people wind me up.</a:t>
            </a:r>
          </a:p>
          <a:p>
            <a:r>
              <a:rPr lang="en-GB" altLang="en-US" sz="2000" b="1"/>
              <a:t>I imagine other  pupils and teachers talk about me having ADHD.</a:t>
            </a:r>
          </a:p>
          <a:p>
            <a:r>
              <a:rPr lang="en-GB" altLang="en-US" sz="2000" b="1"/>
              <a:t>Anxious, I can think too many things at once.</a:t>
            </a:r>
          </a:p>
          <a:p>
            <a:r>
              <a:rPr lang="en-GB" altLang="en-US" sz="2000" b="1"/>
              <a:t>Angry when I get blamed for things I don’t do.</a:t>
            </a:r>
          </a:p>
          <a:p>
            <a:r>
              <a:rPr lang="en-GB" altLang="en-US" sz="2000" b="1"/>
              <a:t>ADHD is like having a computer game that never ends.</a:t>
            </a:r>
          </a:p>
          <a:p>
            <a:r>
              <a:rPr lang="en-GB" altLang="en-US" sz="2000" b="1"/>
              <a:t>I often feel like I’m not wanted or liked by anyone.</a:t>
            </a:r>
          </a:p>
          <a:p>
            <a:r>
              <a:rPr lang="en-GB" altLang="en-US" sz="2000" b="1"/>
              <a:t>Feel like giving up when I can’t get anything right.</a:t>
            </a:r>
          </a:p>
          <a:p>
            <a:r>
              <a:rPr lang="en-GB" altLang="en-US" sz="2000" b="1"/>
              <a:t>It’s like a boat across an ocean that only stops when it sinks.</a:t>
            </a:r>
          </a:p>
          <a:p>
            <a:r>
              <a:rPr lang="en-GB" altLang="en-US" sz="2000" b="1"/>
              <a:t>Scared when my behaviour can be really bad at times.</a:t>
            </a:r>
          </a:p>
          <a:p>
            <a:r>
              <a:rPr lang="en-GB" altLang="en-US" sz="2000" b="1"/>
              <a:t>Teachers want to always find a reason to get me out of the class.</a:t>
            </a:r>
          </a:p>
          <a:p>
            <a:r>
              <a:rPr lang="en-GB" altLang="en-US" sz="2000" b="1"/>
              <a:t>I feel treated differently by teachers like I’m stupid.</a:t>
            </a:r>
          </a:p>
          <a:p>
            <a:endParaRPr lang="en-GB" altLang="en-US" sz="2000" b="1"/>
          </a:p>
          <a:p>
            <a:pPr>
              <a:buFontTx/>
              <a:buNone/>
            </a:pPr>
            <a:r>
              <a:rPr lang="en-GB" altLang="en-US" sz="1400" b="1"/>
              <a:t>                                                      </a:t>
            </a:r>
            <a:r>
              <a:rPr lang="en-GB" altLang="en-US" sz="1400" b="1" u="sng"/>
              <a:t>SOURCE:</a:t>
            </a:r>
            <a:r>
              <a:rPr lang="en-GB" altLang="en-US" sz="2000" b="1" u="sng"/>
              <a:t> </a:t>
            </a:r>
            <a:r>
              <a:rPr lang="en-GB" altLang="en-US" sz="2000" b="1"/>
              <a:t>  </a:t>
            </a:r>
            <a:r>
              <a:rPr lang="en-GB" altLang="en-US" sz="1400" b="1"/>
              <a:t>ADHD Pupils at Flint High School.</a:t>
            </a:r>
            <a:r>
              <a:rPr lang="en-GB" altLang="en-US" sz="2000" b="1" u="sng"/>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blinds(horizontal)">
                                      <p:cBhvr>
                                        <p:cTn id="7" dur="500"/>
                                        <p:tgtEl>
                                          <p:spTgt spid="3481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4819">
                                            <p:txEl>
                                              <p:pRg st="1" end="1"/>
                                            </p:txEl>
                                          </p:spTgt>
                                        </p:tgtEl>
                                        <p:attrNameLst>
                                          <p:attrName>style.visibility</p:attrName>
                                        </p:attrNameLst>
                                      </p:cBhvr>
                                      <p:to>
                                        <p:strVal val="visible"/>
                                      </p:to>
                                    </p:set>
                                    <p:animEffect transition="in" filter="blinds(horizontal)">
                                      <p:cBhvr>
                                        <p:cTn id="10" dur="500"/>
                                        <p:tgtEl>
                                          <p:spTgt spid="34819">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animEffect transition="in" filter="blinds(horizontal)">
                                      <p:cBhvr>
                                        <p:cTn id="13" dur="500"/>
                                        <p:tgtEl>
                                          <p:spTgt spid="34819">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4819">
                                            <p:txEl>
                                              <p:pRg st="3" end="3"/>
                                            </p:txEl>
                                          </p:spTgt>
                                        </p:tgtEl>
                                        <p:attrNameLst>
                                          <p:attrName>style.visibility</p:attrName>
                                        </p:attrNameLst>
                                      </p:cBhvr>
                                      <p:to>
                                        <p:strVal val="visible"/>
                                      </p:to>
                                    </p:set>
                                    <p:animEffect transition="in" filter="blinds(horizontal)">
                                      <p:cBhvr>
                                        <p:cTn id="18" dur="500"/>
                                        <p:tgtEl>
                                          <p:spTgt spid="34819">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4819">
                                            <p:txEl>
                                              <p:pRg st="4" end="4"/>
                                            </p:txEl>
                                          </p:spTgt>
                                        </p:tgtEl>
                                        <p:attrNameLst>
                                          <p:attrName>style.visibility</p:attrName>
                                        </p:attrNameLst>
                                      </p:cBhvr>
                                      <p:to>
                                        <p:strVal val="visible"/>
                                      </p:to>
                                    </p:set>
                                    <p:animEffect transition="in" filter="blinds(horizontal)">
                                      <p:cBhvr>
                                        <p:cTn id="21" dur="500"/>
                                        <p:tgtEl>
                                          <p:spTgt spid="34819">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4819">
                                            <p:txEl>
                                              <p:pRg st="5" end="5"/>
                                            </p:txEl>
                                          </p:spTgt>
                                        </p:tgtEl>
                                        <p:attrNameLst>
                                          <p:attrName>style.visibility</p:attrName>
                                        </p:attrNameLst>
                                      </p:cBhvr>
                                      <p:to>
                                        <p:strVal val="visible"/>
                                      </p:to>
                                    </p:set>
                                    <p:animEffect transition="in" filter="blinds(horizontal)">
                                      <p:cBhvr>
                                        <p:cTn id="24" dur="500"/>
                                        <p:tgtEl>
                                          <p:spTgt spid="34819">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34819">
                                            <p:txEl>
                                              <p:pRg st="6" end="6"/>
                                            </p:txEl>
                                          </p:spTgt>
                                        </p:tgtEl>
                                        <p:attrNameLst>
                                          <p:attrName>style.visibility</p:attrName>
                                        </p:attrNameLst>
                                      </p:cBhvr>
                                      <p:to>
                                        <p:strVal val="visible"/>
                                      </p:to>
                                    </p:set>
                                    <p:animEffect transition="in" filter="blinds(horizontal)">
                                      <p:cBhvr>
                                        <p:cTn id="29" dur="500"/>
                                        <p:tgtEl>
                                          <p:spTgt spid="34819">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4819">
                                            <p:txEl>
                                              <p:pRg st="7" end="7"/>
                                            </p:txEl>
                                          </p:spTgt>
                                        </p:tgtEl>
                                        <p:attrNameLst>
                                          <p:attrName>style.visibility</p:attrName>
                                        </p:attrNameLst>
                                      </p:cBhvr>
                                      <p:to>
                                        <p:strVal val="visible"/>
                                      </p:to>
                                    </p:set>
                                    <p:animEffect transition="in" filter="blinds(horizontal)">
                                      <p:cBhvr>
                                        <p:cTn id="32" dur="500"/>
                                        <p:tgtEl>
                                          <p:spTgt spid="34819">
                                            <p:txEl>
                                              <p:pRg st="7" end="7"/>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34819">
                                            <p:txEl>
                                              <p:pRg st="8" end="8"/>
                                            </p:txEl>
                                          </p:spTgt>
                                        </p:tgtEl>
                                        <p:attrNameLst>
                                          <p:attrName>style.visibility</p:attrName>
                                        </p:attrNameLst>
                                      </p:cBhvr>
                                      <p:to>
                                        <p:strVal val="visible"/>
                                      </p:to>
                                    </p:set>
                                    <p:animEffect transition="in" filter="blinds(horizontal)">
                                      <p:cBhvr>
                                        <p:cTn id="35" dur="500"/>
                                        <p:tgtEl>
                                          <p:spTgt spid="34819">
                                            <p:txEl>
                                              <p:pRg st="8" end="8"/>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34819">
                                            <p:txEl>
                                              <p:pRg st="9" end="9"/>
                                            </p:txEl>
                                          </p:spTgt>
                                        </p:tgtEl>
                                        <p:attrNameLst>
                                          <p:attrName>style.visibility</p:attrName>
                                        </p:attrNameLst>
                                      </p:cBhvr>
                                      <p:to>
                                        <p:strVal val="visible"/>
                                      </p:to>
                                    </p:set>
                                    <p:animEffect transition="in" filter="blinds(horizontal)">
                                      <p:cBhvr>
                                        <p:cTn id="40" dur="500"/>
                                        <p:tgtEl>
                                          <p:spTgt spid="34819">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34819">
                                            <p:txEl>
                                              <p:pRg st="10" end="10"/>
                                            </p:txEl>
                                          </p:spTgt>
                                        </p:tgtEl>
                                        <p:attrNameLst>
                                          <p:attrName>style.visibility</p:attrName>
                                        </p:attrNameLst>
                                      </p:cBhvr>
                                      <p:to>
                                        <p:strVal val="visible"/>
                                      </p:to>
                                    </p:set>
                                    <p:animEffect transition="in" filter="blinds(horizontal)">
                                      <p:cBhvr>
                                        <p:cTn id="43" dur="500"/>
                                        <p:tgtEl>
                                          <p:spTgt spid="34819">
                                            <p:txEl>
                                              <p:pRg st="10" end="10"/>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34819">
                                            <p:txEl>
                                              <p:pRg st="11" end="11"/>
                                            </p:txEl>
                                          </p:spTgt>
                                        </p:tgtEl>
                                        <p:attrNameLst>
                                          <p:attrName>style.visibility</p:attrName>
                                        </p:attrNameLst>
                                      </p:cBhvr>
                                      <p:to>
                                        <p:strVal val="visible"/>
                                      </p:to>
                                    </p:set>
                                    <p:animEffect transition="in" filter="blinds(horizontal)">
                                      <p:cBhvr>
                                        <p:cTn id="46" dur="500"/>
                                        <p:tgtEl>
                                          <p:spTgt spid="3481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274638"/>
            <a:ext cx="8229600" cy="490537"/>
          </a:xfrm>
        </p:spPr>
        <p:txBody>
          <a:bodyPr/>
          <a:lstStyle/>
          <a:p>
            <a:pPr algn="l"/>
            <a:r>
              <a:rPr lang="en-GB" altLang="en-US" sz="2400" b="1"/>
              <a:t>How do you think your ADHD makes teachers feel?</a:t>
            </a:r>
          </a:p>
        </p:txBody>
      </p:sp>
      <p:sp>
        <p:nvSpPr>
          <p:cNvPr id="35843" name="Content Placeholder 2"/>
          <p:cNvSpPr>
            <a:spLocks noGrp="1"/>
          </p:cNvSpPr>
          <p:nvPr>
            <p:ph idx="1"/>
          </p:nvPr>
        </p:nvSpPr>
        <p:spPr>
          <a:xfrm>
            <a:off x="457200" y="1052513"/>
            <a:ext cx="8229600" cy="5400675"/>
          </a:xfrm>
        </p:spPr>
        <p:txBody>
          <a:bodyPr/>
          <a:lstStyle/>
          <a:p>
            <a:r>
              <a:rPr lang="en-GB" altLang="en-US" sz="2000" b="1"/>
              <a:t>Frustrated, they don’t know or understand how to control us.</a:t>
            </a:r>
          </a:p>
          <a:p>
            <a:pPr>
              <a:buFontTx/>
              <a:buNone/>
            </a:pPr>
            <a:endParaRPr lang="en-GB" altLang="en-US" sz="2000" b="1"/>
          </a:p>
          <a:p>
            <a:r>
              <a:rPr lang="en-GB" altLang="en-US" sz="2000" b="1"/>
              <a:t>Angry when I can’t stop fiddling with something.</a:t>
            </a:r>
          </a:p>
          <a:p>
            <a:pPr>
              <a:buFontTx/>
              <a:buNone/>
            </a:pPr>
            <a:endParaRPr lang="en-GB" altLang="en-US" sz="2000" b="1"/>
          </a:p>
          <a:p>
            <a:r>
              <a:rPr lang="en-GB" altLang="en-US" sz="2000" b="1"/>
              <a:t>They wish I wasn’t in school today or in or her class.</a:t>
            </a:r>
          </a:p>
          <a:p>
            <a:pPr>
              <a:buFontTx/>
              <a:buNone/>
            </a:pPr>
            <a:endParaRPr lang="en-GB" altLang="en-US" sz="2000" b="1"/>
          </a:p>
          <a:p>
            <a:r>
              <a:rPr lang="en-GB" altLang="en-US" sz="2000" b="1"/>
              <a:t>Tired as my ADHD behaviour can often wear them down.</a:t>
            </a:r>
          </a:p>
          <a:p>
            <a:pPr>
              <a:buFontTx/>
              <a:buNone/>
            </a:pPr>
            <a:endParaRPr lang="en-GB" altLang="en-US" sz="2000" b="1"/>
          </a:p>
          <a:p>
            <a:r>
              <a:rPr lang="en-GB" altLang="en-US" sz="2000" b="1"/>
              <a:t>Some teachers wish they could help me more.</a:t>
            </a:r>
          </a:p>
          <a:p>
            <a:pPr>
              <a:buFontTx/>
              <a:buNone/>
            </a:pPr>
            <a:endParaRPr lang="en-GB" altLang="en-US" sz="2000" b="1"/>
          </a:p>
          <a:p>
            <a:r>
              <a:rPr lang="en-GB" altLang="en-US" sz="2000" b="1"/>
              <a:t>They may feel this school is not the right one for me.</a:t>
            </a:r>
          </a:p>
          <a:p>
            <a:pPr>
              <a:buFontTx/>
              <a:buNone/>
            </a:pPr>
            <a:endParaRPr lang="en-GB" altLang="en-US" sz="2000" b="1"/>
          </a:p>
          <a:p>
            <a:r>
              <a:rPr lang="en-GB" altLang="en-US" sz="2000" b="1"/>
              <a:t>Blame my mum or dad for the way that I am.</a:t>
            </a:r>
          </a:p>
          <a:p>
            <a:pPr>
              <a:buFontTx/>
              <a:buNone/>
            </a:pPr>
            <a:endParaRPr lang="en-GB" altLang="en-US" sz="1400"/>
          </a:p>
          <a:p>
            <a:pPr>
              <a:buFontTx/>
              <a:buNone/>
            </a:pPr>
            <a:r>
              <a:rPr lang="en-GB" altLang="en-US" sz="1400"/>
              <a:t>                                                  </a:t>
            </a:r>
            <a:r>
              <a:rPr lang="en-GB" altLang="en-US" sz="1400" b="1" u="sng"/>
              <a:t>SOURCE:</a:t>
            </a:r>
            <a:r>
              <a:rPr lang="en-GB" altLang="en-US" sz="1400" b="1"/>
              <a:t>   ADHD Pupils from Flint High School.</a:t>
            </a:r>
            <a:endParaRPr lang="en-GB" altLang="en-US" sz="1400"/>
          </a:p>
          <a:p>
            <a:endParaRPr lang="en-GB"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linds(horizontal)">
                                      <p:cBhvr>
                                        <p:cTn id="7" dur="500"/>
                                        <p:tgtEl>
                                          <p:spTgt spid="3584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5843">
                                            <p:txEl>
                                              <p:pRg st="2" end="2"/>
                                            </p:txEl>
                                          </p:spTgt>
                                        </p:tgtEl>
                                        <p:attrNameLst>
                                          <p:attrName>style.visibility</p:attrName>
                                        </p:attrNameLst>
                                      </p:cBhvr>
                                      <p:to>
                                        <p:strVal val="visible"/>
                                      </p:to>
                                    </p:set>
                                    <p:animEffect transition="in" filter="blinds(horizontal)">
                                      <p:cBhvr>
                                        <p:cTn id="10" dur="500"/>
                                        <p:tgtEl>
                                          <p:spTgt spid="35843">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5843">
                                            <p:txEl>
                                              <p:pRg st="4" end="4"/>
                                            </p:txEl>
                                          </p:spTgt>
                                        </p:tgtEl>
                                        <p:attrNameLst>
                                          <p:attrName>style.visibility</p:attrName>
                                        </p:attrNameLst>
                                      </p:cBhvr>
                                      <p:to>
                                        <p:strVal val="visible"/>
                                      </p:to>
                                    </p:set>
                                    <p:animEffect transition="in" filter="blinds(horizontal)">
                                      <p:cBhvr>
                                        <p:cTn id="15" dur="500"/>
                                        <p:tgtEl>
                                          <p:spTgt spid="35843">
                                            <p:txEl>
                                              <p:pRg st="4" end="4"/>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5843">
                                            <p:txEl>
                                              <p:pRg st="6" end="6"/>
                                            </p:txEl>
                                          </p:spTgt>
                                        </p:tgtEl>
                                        <p:attrNameLst>
                                          <p:attrName>style.visibility</p:attrName>
                                        </p:attrNameLst>
                                      </p:cBhvr>
                                      <p:to>
                                        <p:strVal val="visible"/>
                                      </p:to>
                                    </p:set>
                                    <p:animEffect transition="in" filter="blinds(horizontal)">
                                      <p:cBhvr>
                                        <p:cTn id="18" dur="500"/>
                                        <p:tgtEl>
                                          <p:spTgt spid="35843">
                                            <p:txEl>
                                              <p:pRg st="6" end="6"/>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5843">
                                            <p:txEl>
                                              <p:pRg st="8" end="8"/>
                                            </p:txEl>
                                          </p:spTgt>
                                        </p:tgtEl>
                                        <p:attrNameLst>
                                          <p:attrName>style.visibility</p:attrName>
                                        </p:attrNameLst>
                                      </p:cBhvr>
                                      <p:to>
                                        <p:strVal val="visible"/>
                                      </p:to>
                                    </p:set>
                                    <p:animEffect transition="in" filter="blinds(horizontal)">
                                      <p:cBhvr>
                                        <p:cTn id="23" dur="500"/>
                                        <p:tgtEl>
                                          <p:spTgt spid="35843">
                                            <p:txEl>
                                              <p:pRg st="8" end="8"/>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5843">
                                            <p:txEl>
                                              <p:pRg st="10" end="10"/>
                                            </p:txEl>
                                          </p:spTgt>
                                        </p:tgtEl>
                                        <p:attrNameLst>
                                          <p:attrName>style.visibility</p:attrName>
                                        </p:attrNameLst>
                                      </p:cBhvr>
                                      <p:to>
                                        <p:strVal val="visible"/>
                                      </p:to>
                                    </p:set>
                                    <p:animEffect transition="in" filter="blinds(horizontal)">
                                      <p:cBhvr>
                                        <p:cTn id="26" dur="500"/>
                                        <p:tgtEl>
                                          <p:spTgt spid="35843">
                                            <p:txEl>
                                              <p:pRg st="10" end="1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35843">
                                            <p:txEl>
                                              <p:pRg st="12" end="12"/>
                                            </p:txEl>
                                          </p:spTgt>
                                        </p:tgtEl>
                                        <p:attrNameLst>
                                          <p:attrName>style.visibility</p:attrName>
                                        </p:attrNameLst>
                                      </p:cBhvr>
                                      <p:to>
                                        <p:strVal val="visible"/>
                                      </p:to>
                                    </p:set>
                                    <p:animEffect transition="in" filter="blinds(horizontal)">
                                      <p:cBhvr>
                                        <p:cTn id="31" dur="500"/>
                                        <p:tgtEl>
                                          <p:spTgt spid="3584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274638"/>
            <a:ext cx="8229600" cy="706437"/>
          </a:xfrm>
        </p:spPr>
        <p:txBody>
          <a:bodyPr/>
          <a:lstStyle/>
          <a:p>
            <a:pPr algn="l"/>
            <a:r>
              <a:rPr lang="en-GB" altLang="en-US" sz="2400" b="1"/>
              <a:t>What could teachers do more to help you in the classroom?</a:t>
            </a:r>
          </a:p>
        </p:txBody>
      </p:sp>
      <p:sp>
        <p:nvSpPr>
          <p:cNvPr id="36867" name="Content Placeholder 2"/>
          <p:cNvSpPr>
            <a:spLocks noGrp="1"/>
          </p:cNvSpPr>
          <p:nvPr>
            <p:ph idx="1"/>
          </p:nvPr>
        </p:nvSpPr>
        <p:spPr>
          <a:xfrm>
            <a:off x="457200" y="1125538"/>
            <a:ext cx="8229600" cy="5399087"/>
          </a:xfrm>
        </p:spPr>
        <p:txBody>
          <a:bodyPr/>
          <a:lstStyle/>
          <a:p>
            <a:r>
              <a:rPr lang="en-GB" altLang="en-US" sz="2000" b="1"/>
              <a:t>Listen more when I’m trying to explain something.</a:t>
            </a:r>
          </a:p>
          <a:p>
            <a:r>
              <a:rPr lang="en-GB" altLang="en-US" sz="2000" b="1"/>
              <a:t>Slow down the lessons.</a:t>
            </a:r>
          </a:p>
          <a:p>
            <a:r>
              <a:rPr lang="en-GB" altLang="en-US" sz="2000" b="1"/>
              <a:t>Give me less information at a time.</a:t>
            </a:r>
          </a:p>
          <a:p>
            <a:r>
              <a:rPr lang="en-GB" altLang="en-US" sz="2000" b="1"/>
              <a:t>Explain information in a different way to make sure I understand it.</a:t>
            </a:r>
          </a:p>
          <a:p>
            <a:r>
              <a:rPr lang="en-GB" altLang="en-US" sz="2000" b="1"/>
              <a:t>Believe me more, I get muddled-up at times when I say things.</a:t>
            </a:r>
          </a:p>
          <a:p>
            <a:r>
              <a:rPr lang="en-GB" altLang="en-US" sz="2000" b="1"/>
              <a:t>Let me know more when I get things right.</a:t>
            </a:r>
          </a:p>
          <a:p>
            <a:r>
              <a:rPr lang="en-GB" altLang="en-US" sz="2000" b="1"/>
              <a:t>Give me more time to stop to work things out in my head.</a:t>
            </a:r>
          </a:p>
          <a:p>
            <a:r>
              <a:rPr lang="en-GB" altLang="en-US" sz="2000" b="1"/>
              <a:t>Give me a ‘time-out’ card to use when I become frustrated.</a:t>
            </a:r>
          </a:p>
          <a:p>
            <a:r>
              <a:rPr lang="en-GB" altLang="en-US" sz="2000" b="1"/>
              <a:t>Need breaks to walk around, I can’t sit for long.</a:t>
            </a:r>
          </a:p>
          <a:p>
            <a:r>
              <a:rPr lang="en-GB" altLang="en-US" sz="2000" b="1"/>
              <a:t>More ‘hands-on’ lessons as I struggle to write.</a:t>
            </a:r>
          </a:p>
          <a:p>
            <a:r>
              <a:rPr lang="en-GB" altLang="en-US" sz="2000" b="1"/>
              <a:t>Not to be sent out of the class all the time.</a:t>
            </a:r>
          </a:p>
          <a:p>
            <a:r>
              <a:rPr lang="en-GB" altLang="en-US" sz="2000" b="1"/>
              <a:t>Give me time to calm down by myself.</a:t>
            </a:r>
          </a:p>
          <a:p>
            <a:endParaRPr lang="en-GB" altLang="en-US" sz="1400" b="1"/>
          </a:p>
          <a:p>
            <a:pPr>
              <a:buFontTx/>
              <a:buNone/>
            </a:pPr>
            <a:r>
              <a:rPr lang="en-GB" altLang="en-US" sz="1400" b="1"/>
              <a:t>                                                        </a:t>
            </a:r>
            <a:r>
              <a:rPr lang="en-GB" altLang="en-US" sz="1400" b="1" u="sng"/>
              <a:t>SOURCE:</a:t>
            </a:r>
            <a:r>
              <a:rPr lang="en-GB" altLang="en-US" sz="1400" b="1"/>
              <a:t>  ADHD Pupils  from Flint High school.</a:t>
            </a:r>
            <a:endParaRPr lang="en-GB" altLang="en-US" sz="1400" b="1" u="sng"/>
          </a:p>
          <a:p>
            <a:endParaRPr lang="en-GB" altLang="en-US" sz="20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blinds(horizontal)">
                                      <p:cBhvr>
                                        <p:cTn id="7" dur="500"/>
                                        <p:tgtEl>
                                          <p:spTgt spid="3686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6867">
                                            <p:txEl>
                                              <p:pRg st="1" end="1"/>
                                            </p:txEl>
                                          </p:spTgt>
                                        </p:tgtEl>
                                        <p:attrNameLst>
                                          <p:attrName>style.visibility</p:attrName>
                                        </p:attrNameLst>
                                      </p:cBhvr>
                                      <p:to>
                                        <p:strVal val="visible"/>
                                      </p:to>
                                    </p:set>
                                    <p:animEffect transition="in" filter="blinds(horizontal)">
                                      <p:cBhvr>
                                        <p:cTn id="10" dur="500"/>
                                        <p:tgtEl>
                                          <p:spTgt spid="36867">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animEffect transition="in" filter="blinds(horizontal)">
                                      <p:cBhvr>
                                        <p:cTn id="13" dur="500"/>
                                        <p:tgtEl>
                                          <p:spTgt spid="36867">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6867">
                                            <p:txEl>
                                              <p:pRg st="3" end="3"/>
                                            </p:txEl>
                                          </p:spTgt>
                                        </p:tgtEl>
                                        <p:attrNameLst>
                                          <p:attrName>style.visibility</p:attrName>
                                        </p:attrNameLst>
                                      </p:cBhvr>
                                      <p:to>
                                        <p:strVal val="visible"/>
                                      </p:to>
                                    </p:set>
                                    <p:animEffect transition="in" filter="blinds(horizontal)">
                                      <p:cBhvr>
                                        <p:cTn id="18" dur="500"/>
                                        <p:tgtEl>
                                          <p:spTgt spid="36867">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6867">
                                            <p:txEl>
                                              <p:pRg st="4" end="4"/>
                                            </p:txEl>
                                          </p:spTgt>
                                        </p:tgtEl>
                                        <p:attrNameLst>
                                          <p:attrName>style.visibility</p:attrName>
                                        </p:attrNameLst>
                                      </p:cBhvr>
                                      <p:to>
                                        <p:strVal val="visible"/>
                                      </p:to>
                                    </p:set>
                                    <p:animEffect transition="in" filter="blinds(horizontal)">
                                      <p:cBhvr>
                                        <p:cTn id="21" dur="500"/>
                                        <p:tgtEl>
                                          <p:spTgt spid="36867">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36867">
                                            <p:txEl>
                                              <p:pRg st="5" end="5"/>
                                            </p:txEl>
                                          </p:spTgt>
                                        </p:tgtEl>
                                        <p:attrNameLst>
                                          <p:attrName>style.visibility</p:attrName>
                                        </p:attrNameLst>
                                      </p:cBhvr>
                                      <p:to>
                                        <p:strVal val="visible"/>
                                      </p:to>
                                    </p:set>
                                    <p:animEffect transition="in" filter="blinds(horizontal)">
                                      <p:cBhvr>
                                        <p:cTn id="26" dur="500"/>
                                        <p:tgtEl>
                                          <p:spTgt spid="36867">
                                            <p:txEl>
                                              <p:pRg st="5" end="5"/>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36867">
                                            <p:txEl>
                                              <p:pRg st="6" end="6"/>
                                            </p:txEl>
                                          </p:spTgt>
                                        </p:tgtEl>
                                        <p:attrNameLst>
                                          <p:attrName>style.visibility</p:attrName>
                                        </p:attrNameLst>
                                      </p:cBhvr>
                                      <p:to>
                                        <p:strVal val="visible"/>
                                      </p:to>
                                    </p:set>
                                    <p:animEffect transition="in" filter="blinds(horizontal)">
                                      <p:cBhvr>
                                        <p:cTn id="29" dur="500"/>
                                        <p:tgtEl>
                                          <p:spTgt spid="36867">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6867">
                                            <p:txEl>
                                              <p:pRg st="7" end="7"/>
                                            </p:txEl>
                                          </p:spTgt>
                                        </p:tgtEl>
                                        <p:attrNameLst>
                                          <p:attrName>style.visibility</p:attrName>
                                        </p:attrNameLst>
                                      </p:cBhvr>
                                      <p:to>
                                        <p:strVal val="visible"/>
                                      </p:to>
                                    </p:set>
                                    <p:animEffect transition="in" filter="blinds(horizontal)">
                                      <p:cBhvr>
                                        <p:cTn id="32" dur="500"/>
                                        <p:tgtEl>
                                          <p:spTgt spid="36867">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6867">
                                            <p:txEl>
                                              <p:pRg st="8" end="8"/>
                                            </p:txEl>
                                          </p:spTgt>
                                        </p:tgtEl>
                                        <p:attrNameLst>
                                          <p:attrName>style.visibility</p:attrName>
                                        </p:attrNameLst>
                                      </p:cBhvr>
                                      <p:to>
                                        <p:strVal val="visible"/>
                                      </p:to>
                                    </p:set>
                                    <p:animEffect transition="in" filter="blinds(horizontal)">
                                      <p:cBhvr>
                                        <p:cTn id="37" dur="500"/>
                                        <p:tgtEl>
                                          <p:spTgt spid="36867">
                                            <p:txEl>
                                              <p:pRg st="8" end="8"/>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36867">
                                            <p:txEl>
                                              <p:pRg st="9" end="9"/>
                                            </p:txEl>
                                          </p:spTgt>
                                        </p:tgtEl>
                                        <p:attrNameLst>
                                          <p:attrName>style.visibility</p:attrName>
                                        </p:attrNameLst>
                                      </p:cBhvr>
                                      <p:to>
                                        <p:strVal val="visible"/>
                                      </p:to>
                                    </p:set>
                                    <p:animEffect transition="in" filter="blinds(horizontal)">
                                      <p:cBhvr>
                                        <p:cTn id="40" dur="500"/>
                                        <p:tgtEl>
                                          <p:spTgt spid="36867">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36867">
                                            <p:txEl>
                                              <p:pRg st="10" end="10"/>
                                            </p:txEl>
                                          </p:spTgt>
                                        </p:tgtEl>
                                        <p:attrNameLst>
                                          <p:attrName>style.visibility</p:attrName>
                                        </p:attrNameLst>
                                      </p:cBhvr>
                                      <p:to>
                                        <p:strVal val="visible"/>
                                      </p:to>
                                    </p:set>
                                    <p:animEffect transition="in" filter="blinds(horizontal)">
                                      <p:cBhvr>
                                        <p:cTn id="43" dur="500"/>
                                        <p:tgtEl>
                                          <p:spTgt spid="36867">
                                            <p:txEl>
                                              <p:pRg st="10" end="10"/>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36867">
                                            <p:txEl>
                                              <p:pRg st="11" end="11"/>
                                            </p:txEl>
                                          </p:spTgt>
                                        </p:tgtEl>
                                        <p:attrNameLst>
                                          <p:attrName>style.visibility</p:attrName>
                                        </p:attrNameLst>
                                      </p:cBhvr>
                                      <p:to>
                                        <p:strVal val="visible"/>
                                      </p:to>
                                    </p:set>
                                    <p:animEffect transition="in" filter="blinds(horizontal)">
                                      <p:cBhvr>
                                        <p:cTn id="46" dur="500"/>
                                        <p:tgtEl>
                                          <p:spTgt spid="3686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274638"/>
            <a:ext cx="8229600" cy="777875"/>
          </a:xfrm>
        </p:spPr>
        <p:txBody>
          <a:bodyPr/>
          <a:lstStyle/>
          <a:p>
            <a:pPr algn="l"/>
            <a:r>
              <a:rPr lang="en-GB" altLang="en-US" sz="2400" b="1"/>
              <a:t>What advice could you give new ADHD Pupils coming into this school?</a:t>
            </a:r>
          </a:p>
        </p:txBody>
      </p:sp>
      <p:sp>
        <p:nvSpPr>
          <p:cNvPr id="37891" name="Content Placeholder 2"/>
          <p:cNvSpPr>
            <a:spLocks noGrp="1"/>
          </p:cNvSpPr>
          <p:nvPr>
            <p:ph idx="1"/>
          </p:nvPr>
        </p:nvSpPr>
        <p:spPr>
          <a:xfrm>
            <a:off x="457200" y="1125538"/>
            <a:ext cx="8229600" cy="5256212"/>
          </a:xfrm>
        </p:spPr>
        <p:txBody>
          <a:bodyPr/>
          <a:lstStyle/>
          <a:p>
            <a:r>
              <a:rPr lang="en-GB" altLang="en-US" sz="2000" b="1"/>
              <a:t>Always ask teachers for help.</a:t>
            </a:r>
          </a:p>
          <a:p>
            <a:r>
              <a:rPr lang="en-GB" altLang="en-US" sz="2000" b="1"/>
              <a:t>Make a list for your  Head of Year of how your ADHD affects you and what help you will need.</a:t>
            </a:r>
          </a:p>
          <a:p>
            <a:r>
              <a:rPr lang="en-GB" altLang="en-US" sz="2000" b="1"/>
              <a:t>Don’t over think.</a:t>
            </a:r>
          </a:p>
          <a:p>
            <a:r>
              <a:rPr lang="en-GB" altLang="en-US" sz="2000" b="1"/>
              <a:t>Always take your medication.</a:t>
            </a:r>
          </a:p>
          <a:p>
            <a:r>
              <a:rPr lang="en-GB" altLang="en-US" sz="2000" b="1"/>
              <a:t>Don’t take your anger and frustration out on others.</a:t>
            </a:r>
          </a:p>
          <a:p>
            <a:r>
              <a:rPr lang="en-GB" altLang="en-US" sz="2000" b="1"/>
              <a:t>Talk to other pupils who have ADHD and share ideas.</a:t>
            </a:r>
          </a:p>
          <a:p>
            <a:r>
              <a:rPr lang="en-GB" altLang="en-US" sz="2000" b="1"/>
              <a:t> Make sure you organise yourself more.</a:t>
            </a:r>
          </a:p>
          <a:p>
            <a:r>
              <a:rPr lang="en-GB" altLang="en-US" sz="2000" b="1"/>
              <a:t>Make posters to help you remember things.</a:t>
            </a:r>
          </a:p>
          <a:p>
            <a:endParaRPr lang="en-GB" altLang="en-US" sz="2000" b="1"/>
          </a:p>
          <a:p>
            <a:pPr>
              <a:buFontTx/>
              <a:buNone/>
            </a:pPr>
            <a:r>
              <a:rPr lang="en-GB" altLang="en-US" sz="1400" b="1"/>
              <a:t>              </a:t>
            </a:r>
          </a:p>
          <a:p>
            <a:pPr>
              <a:buFontTx/>
              <a:buNone/>
            </a:pPr>
            <a:r>
              <a:rPr lang="en-GB" altLang="en-US" sz="1400" b="1"/>
              <a:t>                      </a:t>
            </a:r>
            <a:r>
              <a:rPr lang="en-GB" altLang="en-US" sz="1400" b="1" u="sng"/>
              <a:t>SOURCE:</a:t>
            </a:r>
            <a:r>
              <a:rPr lang="en-GB" altLang="en-US" sz="1400" b="1"/>
              <a:t>  ADHD Pupils at Flint High School.</a:t>
            </a:r>
          </a:p>
        </p:txBody>
      </p:sp>
      <p:pic>
        <p:nvPicPr>
          <p:cNvPr id="4" name="Picture 3" descr="Keep calm I've Got ADHD.jpg"/>
          <p:cNvPicPr>
            <a:picLocks noChangeAspect="1"/>
          </p:cNvPicPr>
          <p:nvPr/>
        </p:nvPicPr>
        <p:blipFill>
          <a:blip r:embed="rId2"/>
          <a:stretch>
            <a:fillRect/>
          </a:stretch>
        </p:blipFill>
        <p:spPr>
          <a:xfrm>
            <a:off x="6516688" y="4005263"/>
            <a:ext cx="2232025" cy="24971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7" dur="500"/>
                                        <p:tgtEl>
                                          <p:spTgt spid="37891">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0" dur="500"/>
                                        <p:tgtEl>
                                          <p:spTgt spid="37891">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15" dur="500"/>
                                        <p:tgtEl>
                                          <p:spTgt spid="37891">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18" dur="500"/>
                                        <p:tgtEl>
                                          <p:spTgt spid="37891">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7891">
                                            <p:txEl>
                                              <p:pRg st="4" end="4"/>
                                            </p:txEl>
                                          </p:spTgt>
                                        </p:tgtEl>
                                        <p:attrNameLst>
                                          <p:attrName>style.visibility</p:attrName>
                                        </p:attrNameLst>
                                      </p:cBhvr>
                                      <p:to>
                                        <p:strVal val="visible"/>
                                      </p:to>
                                    </p:set>
                                    <p:animEffect transition="in" filter="blinds(horizontal)">
                                      <p:cBhvr>
                                        <p:cTn id="23" dur="500"/>
                                        <p:tgtEl>
                                          <p:spTgt spid="37891">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7891">
                                            <p:txEl>
                                              <p:pRg st="5" end="5"/>
                                            </p:txEl>
                                          </p:spTgt>
                                        </p:tgtEl>
                                        <p:attrNameLst>
                                          <p:attrName>style.visibility</p:attrName>
                                        </p:attrNameLst>
                                      </p:cBhvr>
                                      <p:to>
                                        <p:strVal val="visible"/>
                                      </p:to>
                                    </p:set>
                                    <p:animEffect transition="in" filter="blinds(horizontal)">
                                      <p:cBhvr>
                                        <p:cTn id="26" dur="500"/>
                                        <p:tgtEl>
                                          <p:spTgt spid="37891">
                                            <p:txEl>
                                              <p:pRg st="5" end="5"/>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37891">
                                            <p:txEl>
                                              <p:pRg st="6" end="6"/>
                                            </p:txEl>
                                          </p:spTgt>
                                        </p:tgtEl>
                                        <p:attrNameLst>
                                          <p:attrName>style.visibility</p:attrName>
                                        </p:attrNameLst>
                                      </p:cBhvr>
                                      <p:to>
                                        <p:strVal val="visible"/>
                                      </p:to>
                                    </p:set>
                                    <p:animEffect transition="in" filter="blinds(horizontal)">
                                      <p:cBhvr>
                                        <p:cTn id="31" dur="500"/>
                                        <p:tgtEl>
                                          <p:spTgt spid="37891">
                                            <p:txEl>
                                              <p:pRg st="6" end="6"/>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37891">
                                            <p:txEl>
                                              <p:pRg st="7" end="7"/>
                                            </p:txEl>
                                          </p:spTgt>
                                        </p:tgtEl>
                                        <p:attrNameLst>
                                          <p:attrName>style.visibility</p:attrName>
                                        </p:attrNameLst>
                                      </p:cBhvr>
                                      <p:to>
                                        <p:strVal val="visible"/>
                                      </p:to>
                                    </p:set>
                                    <p:animEffect transition="in" filter="blinds(horizontal)">
                                      <p:cBhvr>
                                        <p:cTn id="34" dur="500"/>
                                        <p:tgtEl>
                                          <p:spTgt spid="3789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descr="img00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228600"/>
            <a:ext cx="4938713" cy="645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img0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2600" y="228600"/>
            <a:ext cx="5602288" cy="629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g0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538" y="692150"/>
            <a:ext cx="4522787" cy="517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Picture 3" descr="img00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685800"/>
            <a:ext cx="3968750" cy="519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algn="l" eaLnBrk="1" hangingPunct="1"/>
            <a:r>
              <a:rPr lang="en-GB" altLang="en-US" sz="2400" b="1" u="sng">
                <a:solidFill>
                  <a:srgbClr val="FFFF00"/>
                </a:solidFill>
              </a:rPr>
              <a:t>LINKS BETWEEN YOUTH OFFENDING AND ADHD.</a:t>
            </a:r>
          </a:p>
        </p:txBody>
      </p:sp>
      <p:sp>
        <p:nvSpPr>
          <p:cNvPr id="97283" name="Text Box 3"/>
          <p:cNvSpPr txBox="1">
            <a:spLocks noChangeArrowheads="1"/>
          </p:cNvSpPr>
          <p:nvPr/>
        </p:nvSpPr>
        <p:spPr bwMode="auto">
          <a:xfrm>
            <a:off x="609600" y="1219200"/>
            <a:ext cx="7467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ADHD adults are four times more likely to have road traffic accidents.</a:t>
            </a:r>
          </a:p>
        </p:txBody>
      </p:sp>
      <p:sp>
        <p:nvSpPr>
          <p:cNvPr id="97284" name="Text Box 4"/>
          <p:cNvSpPr txBox="1">
            <a:spLocks noChangeArrowheads="1"/>
          </p:cNvSpPr>
          <p:nvPr/>
        </p:nvSpPr>
        <p:spPr bwMode="auto">
          <a:xfrm>
            <a:off x="609600" y="2133600"/>
            <a:ext cx="716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Up to 68% of the prison population in the UK have ADHD.</a:t>
            </a:r>
          </a:p>
        </p:txBody>
      </p:sp>
      <p:sp>
        <p:nvSpPr>
          <p:cNvPr id="97286" name="Text Box 6"/>
          <p:cNvSpPr txBox="1">
            <a:spLocks noChangeArrowheads="1"/>
          </p:cNvSpPr>
          <p:nvPr/>
        </p:nvSpPr>
        <p:spPr bwMode="auto">
          <a:xfrm>
            <a:off x="609600" y="2735263"/>
            <a:ext cx="6934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ADHD youths are 4 to 5 times more likely to be arrested and have multiple convictions.</a:t>
            </a:r>
          </a:p>
        </p:txBody>
      </p:sp>
      <p:sp>
        <p:nvSpPr>
          <p:cNvPr id="97287" name="Text Box 7"/>
          <p:cNvSpPr txBox="1">
            <a:spLocks noChangeArrowheads="1"/>
          </p:cNvSpPr>
          <p:nvPr/>
        </p:nvSpPr>
        <p:spPr bwMode="auto">
          <a:xfrm>
            <a:off x="609600" y="3429000"/>
            <a:ext cx="6629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400"/>
              <a:t> </a:t>
            </a:r>
            <a:r>
              <a:rPr lang="en-GB" altLang="en-US" sz="2000" b="0"/>
              <a:t>Around 40% of reoffending ADHD adults are housed in medium security prisons.</a:t>
            </a:r>
            <a:endParaRPr lang="en-GB" altLang="en-US" sz="2400"/>
          </a:p>
        </p:txBody>
      </p:sp>
      <p:sp>
        <p:nvSpPr>
          <p:cNvPr id="97288" name="Text Box 8"/>
          <p:cNvSpPr txBox="1">
            <a:spLocks noChangeArrowheads="1"/>
          </p:cNvSpPr>
          <p:nvPr/>
        </p:nvSpPr>
        <p:spPr bwMode="auto">
          <a:xfrm>
            <a:off x="609600" y="4191000"/>
            <a:ext cx="67818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Severe ADHD can co-exist with Bipolar Disorder or Manic Depression causing unstable mood swings and aggressive rages.</a:t>
            </a:r>
          </a:p>
        </p:txBody>
      </p:sp>
      <p:sp>
        <p:nvSpPr>
          <p:cNvPr id="97289" name="Text Box 9"/>
          <p:cNvSpPr txBox="1">
            <a:spLocks noChangeArrowheads="1"/>
          </p:cNvSpPr>
          <p:nvPr/>
        </p:nvSpPr>
        <p:spPr bwMode="auto">
          <a:xfrm>
            <a:off x="609600" y="5257800"/>
            <a:ext cx="7131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September 2003 – 200,000 are dealt annually by the Youth Justice System. Figures suggest that up to 50% of these were expected as having ADHD.         </a:t>
            </a:r>
            <a:r>
              <a:rPr lang="en-GB" altLang="en-US" sz="1200" b="0"/>
              <a:t>SOURCE: The Tipping Point. (Book)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72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728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728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728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728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728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72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2" grpId="0" autoUpdateAnimBg="0"/>
      <p:bldP spid="97283" grpId="0" autoUpdateAnimBg="0"/>
      <p:bldP spid="97284" grpId="0" autoUpdateAnimBg="0"/>
      <p:bldP spid="97286" grpId="0" autoUpdateAnimBg="0"/>
      <p:bldP spid="97287" grpId="0" autoUpdateAnimBg="0"/>
      <p:bldP spid="97288" grpId="0" autoUpdateAnimBg="0"/>
      <p:bldP spid="97289"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algn="l" eaLnBrk="1" hangingPunct="1"/>
            <a:r>
              <a:rPr lang="en-GB" altLang="en-US" sz="2400" b="1" u="sng">
                <a:solidFill>
                  <a:srgbClr val="FFFF00"/>
                </a:solidFill>
              </a:rPr>
              <a:t>CONNECTIONS BETWEEN FIRE STARTING AND ADHD</a:t>
            </a:r>
          </a:p>
        </p:txBody>
      </p:sp>
      <p:sp>
        <p:nvSpPr>
          <p:cNvPr id="98307" name="Text Box 3"/>
          <p:cNvSpPr txBox="1">
            <a:spLocks noChangeArrowheads="1"/>
          </p:cNvSpPr>
          <p:nvPr/>
        </p:nvSpPr>
        <p:spPr bwMode="auto">
          <a:xfrm>
            <a:off x="609600" y="1295400"/>
            <a:ext cx="8001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IMPULSIVE</a:t>
            </a:r>
            <a:r>
              <a:rPr lang="en-GB" altLang="en-US" sz="2000" b="0"/>
              <a:t>: Often unable to think of consequences of their reactions.</a:t>
            </a:r>
          </a:p>
        </p:txBody>
      </p:sp>
      <p:sp>
        <p:nvSpPr>
          <p:cNvPr id="98308" name="Text Box 4"/>
          <p:cNvSpPr txBox="1">
            <a:spLocks noChangeArrowheads="1"/>
          </p:cNvSpPr>
          <p:nvPr/>
        </p:nvSpPr>
        <p:spPr bwMode="auto">
          <a:xfrm>
            <a:off x="609600" y="2133600"/>
            <a:ext cx="7239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RISK TAKING</a:t>
            </a:r>
            <a:r>
              <a:rPr lang="en-GB" altLang="en-US" sz="2000" b="0"/>
              <a:t>: Without realising dangers to themselves, others, or property.</a:t>
            </a:r>
          </a:p>
        </p:txBody>
      </p:sp>
      <p:sp>
        <p:nvSpPr>
          <p:cNvPr id="98309" name="Text Box 5"/>
          <p:cNvSpPr txBox="1">
            <a:spLocks noChangeArrowheads="1"/>
          </p:cNvSpPr>
          <p:nvPr/>
        </p:nvSpPr>
        <p:spPr bwMode="auto">
          <a:xfrm>
            <a:off x="609600" y="2971800"/>
            <a:ext cx="7315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POOR SOCIAL SKILLS</a:t>
            </a:r>
            <a:r>
              <a:rPr lang="en-GB" altLang="en-US" sz="2000" b="0"/>
              <a:t>: Can be easily influenced by peers.</a:t>
            </a:r>
          </a:p>
        </p:txBody>
      </p:sp>
      <p:sp>
        <p:nvSpPr>
          <p:cNvPr id="98310" name="Text Box 6"/>
          <p:cNvSpPr txBox="1">
            <a:spLocks noChangeArrowheads="1"/>
          </p:cNvSpPr>
          <p:nvPr/>
        </p:nvSpPr>
        <p:spPr bwMode="auto">
          <a:xfrm>
            <a:off x="609600" y="3505200"/>
            <a:ext cx="7543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HYPERACTIVITY</a:t>
            </a:r>
            <a:r>
              <a:rPr lang="en-GB" altLang="en-US" sz="2000" b="0"/>
              <a:t>: Don’t have the time to stop and think of the outcome.</a:t>
            </a:r>
          </a:p>
        </p:txBody>
      </p:sp>
      <p:sp>
        <p:nvSpPr>
          <p:cNvPr id="98311" name="Text Box 7"/>
          <p:cNvSpPr txBox="1">
            <a:spLocks noChangeArrowheads="1"/>
          </p:cNvSpPr>
          <p:nvPr/>
        </p:nvSpPr>
        <p:spPr bwMode="auto">
          <a:xfrm>
            <a:off x="609600" y="4411663"/>
            <a:ext cx="7315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HIGH INTELLIGENCE</a:t>
            </a:r>
            <a:r>
              <a:rPr lang="en-GB" altLang="en-US" sz="2000" b="0"/>
              <a:t>: Have a “Need to Know” how thinks work or burn.</a:t>
            </a:r>
          </a:p>
        </p:txBody>
      </p:sp>
      <p:sp>
        <p:nvSpPr>
          <p:cNvPr id="98312" name="Text Box 8"/>
          <p:cNvSpPr txBox="1">
            <a:spLocks noChangeArrowheads="1"/>
          </p:cNvSpPr>
          <p:nvPr/>
        </p:nvSpPr>
        <p:spPr bwMode="auto">
          <a:xfrm>
            <a:off x="533400" y="5326063"/>
            <a:ext cx="7086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t>
            </a:r>
            <a:r>
              <a:rPr lang="en-GB" altLang="en-US" sz="2000" b="0">
                <a:solidFill>
                  <a:srgbClr val="FFFF00"/>
                </a:solidFill>
              </a:rPr>
              <a:t>SHORT-TERM MEMORY</a:t>
            </a:r>
            <a:r>
              <a:rPr lang="en-GB" altLang="en-US" sz="2000" b="0"/>
              <a:t>: Easily distracted or often forget what they are doing. ie: making toast, cooking, leaving electrical appliances 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830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830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830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830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83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83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83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autoUpdateAnimBg="0"/>
      <p:bldP spid="98307" grpId="0" autoUpdateAnimBg="0"/>
      <p:bldP spid="98308" grpId="0" autoUpdateAnimBg="0"/>
      <p:bldP spid="98309" grpId="0" autoUpdateAnimBg="0"/>
      <p:bldP spid="98310" grpId="0" autoUpdateAnimBg="0"/>
      <p:bldP spid="98311" grpId="0" autoUpdateAnimBg="0"/>
      <p:bldP spid="98312"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288" y="260350"/>
            <a:ext cx="8229600" cy="647700"/>
          </a:xfrm>
        </p:spPr>
        <p:txBody>
          <a:bodyPr/>
          <a:lstStyle/>
          <a:p>
            <a:pPr algn="l">
              <a:defRPr/>
            </a:pPr>
            <a:r>
              <a:rPr lang="en-GB" sz="2400" b="1" u="sng" dirty="0">
                <a:solidFill>
                  <a:srgbClr val="FFFF00"/>
                </a:solidFill>
                <a:latin typeface="+mn-lt"/>
              </a:rPr>
              <a:t>ADHD and RISKS.</a:t>
            </a:r>
          </a:p>
        </p:txBody>
      </p:sp>
      <p:sp>
        <p:nvSpPr>
          <p:cNvPr id="4" name="Content Placeholder 3"/>
          <p:cNvSpPr>
            <a:spLocks noGrp="1"/>
          </p:cNvSpPr>
          <p:nvPr>
            <p:ph idx="1"/>
          </p:nvPr>
        </p:nvSpPr>
        <p:spPr>
          <a:xfrm>
            <a:off x="457200" y="908050"/>
            <a:ext cx="8362950" cy="5545138"/>
          </a:xfrm>
        </p:spPr>
        <p:txBody>
          <a:bodyPr/>
          <a:lstStyle/>
          <a:p>
            <a:r>
              <a:rPr lang="en-GB" altLang="en-US" sz="2000"/>
              <a:t>Easily influenced by peers or adults.</a:t>
            </a:r>
          </a:p>
          <a:p>
            <a:r>
              <a:rPr lang="en-GB" altLang="en-US" sz="2000"/>
              <a:t>More likely to become involved in alcohol or substance misuse.</a:t>
            </a:r>
          </a:p>
          <a:p>
            <a:r>
              <a:rPr lang="en-GB" altLang="en-US" sz="2000"/>
              <a:t>Oppositional Behaviour leads to arguments and violent outbursts.</a:t>
            </a:r>
          </a:p>
          <a:p>
            <a:r>
              <a:rPr lang="en-GB" altLang="en-US" sz="2000"/>
              <a:t>Have no road sense.</a:t>
            </a:r>
          </a:p>
          <a:p>
            <a:r>
              <a:rPr lang="en-GB" altLang="en-US" sz="2000"/>
              <a:t>No fear of dangers may lead to a higher risk to injury.</a:t>
            </a:r>
          </a:p>
          <a:p>
            <a:r>
              <a:rPr lang="en-GB" altLang="en-US" sz="2000"/>
              <a:t>More likely to go missing due to having no concept of time.</a:t>
            </a:r>
          </a:p>
          <a:p>
            <a:r>
              <a:rPr lang="en-GB" altLang="en-US" sz="2000"/>
              <a:t>Lack of sexual or body awareness.</a:t>
            </a:r>
          </a:p>
          <a:p>
            <a:r>
              <a:rPr lang="en-GB" altLang="en-US" sz="2000"/>
              <a:t>More likely to be bullied at school or in the community.</a:t>
            </a:r>
          </a:p>
          <a:p>
            <a:r>
              <a:rPr lang="en-GB" altLang="en-US" sz="2000"/>
              <a:t>Lack of understanding consequences.</a:t>
            </a:r>
          </a:p>
          <a:p>
            <a:r>
              <a:rPr lang="en-GB" altLang="en-US" sz="2000"/>
              <a:t>More vulnerable and at risk towards predators.</a:t>
            </a:r>
          </a:p>
          <a:p>
            <a:r>
              <a:rPr lang="en-GB" altLang="en-US" sz="2000"/>
              <a:t>Higher risk of suicide or possible self harm.</a:t>
            </a:r>
          </a:p>
          <a:p>
            <a:r>
              <a:rPr lang="en-GB" altLang="en-US" sz="2000"/>
              <a:t>Links between fire starting and ADHD.</a:t>
            </a:r>
          </a:p>
          <a:p>
            <a:r>
              <a:rPr lang="en-GB" altLang="en-US" sz="2000"/>
              <a:t>Most have a “High Pain Threshold” and don’t feel pain.</a:t>
            </a:r>
          </a:p>
          <a:p>
            <a:r>
              <a:rPr lang="en-GB" altLang="en-US" sz="2000"/>
              <a:t>Inability to read social cues.</a:t>
            </a:r>
          </a:p>
          <a:p>
            <a:r>
              <a:rPr lang="en-GB" altLang="en-US" sz="2000"/>
              <a:t>Short – term memory. Can’t remember what they did or with who.</a:t>
            </a:r>
          </a:p>
          <a:p>
            <a:endParaRPr lang="en-GB" altLang="en-US" sz="2000"/>
          </a:p>
          <a:p>
            <a:endParaRPr lang="en-GB" altLang="en-US" sz="2000"/>
          </a:p>
          <a:p>
            <a:endParaRPr lang="en-GB"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linds(horizontal)">
                                      <p:cBhvr>
                                        <p:cTn id="13" dur="500"/>
                                        <p:tgtEl>
                                          <p:spTgt spid="4">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linds(horizontal)">
                                      <p:cBhvr>
                                        <p:cTn id="18" dur="500"/>
                                        <p:tgtEl>
                                          <p:spTgt spid="4">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blinds(horizontal)">
                                      <p:cBhvr>
                                        <p:cTn id="21" dur="500"/>
                                        <p:tgtEl>
                                          <p:spTgt spid="4">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blinds(horizontal)">
                                      <p:cBhvr>
                                        <p:cTn id="24" dur="500"/>
                                        <p:tgtEl>
                                          <p:spTgt spid="4">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Effect transition="in" filter="blinds(horizontal)">
                                      <p:cBhvr>
                                        <p:cTn id="29" dur="500"/>
                                        <p:tgtEl>
                                          <p:spTgt spid="4">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blinds(horizontal)">
                                      <p:cBhvr>
                                        <p:cTn id="35" dur="500"/>
                                        <p:tgtEl>
                                          <p:spTgt spid="4">
                                            <p:txEl>
                                              <p:pRg st="8" end="8"/>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4">
                                            <p:txEl>
                                              <p:pRg st="9" end="9"/>
                                            </p:txEl>
                                          </p:spTgt>
                                        </p:tgtEl>
                                        <p:attrNameLst>
                                          <p:attrName>style.visibility</p:attrName>
                                        </p:attrNameLst>
                                      </p:cBhvr>
                                      <p:to>
                                        <p:strVal val="visible"/>
                                      </p:to>
                                    </p:set>
                                    <p:animEffect transition="in" filter="blinds(horizontal)">
                                      <p:cBhvr>
                                        <p:cTn id="40" dur="500"/>
                                        <p:tgtEl>
                                          <p:spTgt spid="4">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4">
                                            <p:txEl>
                                              <p:pRg st="10" end="10"/>
                                            </p:txEl>
                                          </p:spTgt>
                                        </p:tgtEl>
                                        <p:attrNameLst>
                                          <p:attrName>style.visibility</p:attrName>
                                        </p:attrNameLst>
                                      </p:cBhvr>
                                      <p:to>
                                        <p:strVal val="visible"/>
                                      </p:to>
                                    </p:set>
                                    <p:animEffect transition="in" filter="blinds(horizontal)">
                                      <p:cBhvr>
                                        <p:cTn id="43" dur="500"/>
                                        <p:tgtEl>
                                          <p:spTgt spid="4">
                                            <p:txEl>
                                              <p:pRg st="10" end="10"/>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4">
                                            <p:txEl>
                                              <p:pRg st="11" end="11"/>
                                            </p:txEl>
                                          </p:spTgt>
                                        </p:tgtEl>
                                        <p:attrNameLst>
                                          <p:attrName>style.visibility</p:attrName>
                                        </p:attrNameLst>
                                      </p:cBhvr>
                                      <p:to>
                                        <p:strVal val="visible"/>
                                      </p:to>
                                    </p:set>
                                    <p:animEffect transition="in" filter="blinds(horizontal)">
                                      <p:cBhvr>
                                        <p:cTn id="46" dur="500"/>
                                        <p:tgtEl>
                                          <p:spTgt spid="4">
                                            <p:txEl>
                                              <p:pRg st="11" end="11"/>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4">
                                            <p:txEl>
                                              <p:pRg st="12" end="12"/>
                                            </p:txEl>
                                          </p:spTgt>
                                        </p:tgtEl>
                                        <p:attrNameLst>
                                          <p:attrName>style.visibility</p:attrName>
                                        </p:attrNameLst>
                                      </p:cBhvr>
                                      <p:to>
                                        <p:strVal val="visible"/>
                                      </p:to>
                                    </p:set>
                                    <p:animEffect transition="in" filter="blinds(horizontal)">
                                      <p:cBhvr>
                                        <p:cTn id="51" dur="500"/>
                                        <p:tgtEl>
                                          <p:spTgt spid="4">
                                            <p:txEl>
                                              <p:pRg st="12" end="12"/>
                                            </p:txEl>
                                          </p:spTgt>
                                        </p:tgtEl>
                                      </p:cBhvr>
                                    </p:animEffect>
                                  </p:childTnLst>
                                </p:cTn>
                              </p:par>
                              <p:par>
                                <p:cTn id="52" presetID="3" presetClass="entr" presetSubtype="10" fill="hold" nodeType="withEffect">
                                  <p:stCondLst>
                                    <p:cond delay="0"/>
                                  </p:stCondLst>
                                  <p:childTnLst>
                                    <p:set>
                                      <p:cBhvr>
                                        <p:cTn id="53" dur="1" fill="hold">
                                          <p:stCondLst>
                                            <p:cond delay="0"/>
                                          </p:stCondLst>
                                        </p:cTn>
                                        <p:tgtEl>
                                          <p:spTgt spid="4">
                                            <p:txEl>
                                              <p:pRg st="13" end="13"/>
                                            </p:txEl>
                                          </p:spTgt>
                                        </p:tgtEl>
                                        <p:attrNameLst>
                                          <p:attrName>style.visibility</p:attrName>
                                        </p:attrNameLst>
                                      </p:cBhvr>
                                      <p:to>
                                        <p:strVal val="visible"/>
                                      </p:to>
                                    </p:set>
                                    <p:animEffect transition="in" filter="blinds(horizontal)">
                                      <p:cBhvr>
                                        <p:cTn id="54" dur="500"/>
                                        <p:tgtEl>
                                          <p:spTgt spid="4">
                                            <p:txEl>
                                              <p:pRg st="13" end="13"/>
                                            </p:txEl>
                                          </p:spTgt>
                                        </p:tgtEl>
                                      </p:cBhvr>
                                    </p:animEffect>
                                  </p:childTnLst>
                                </p:cTn>
                              </p:par>
                              <p:par>
                                <p:cTn id="55" presetID="3" presetClass="entr" presetSubtype="10" fill="hold" nodeType="withEffect">
                                  <p:stCondLst>
                                    <p:cond delay="0"/>
                                  </p:stCondLst>
                                  <p:childTnLst>
                                    <p:set>
                                      <p:cBhvr>
                                        <p:cTn id="56" dur="1" fill="hold">
                                          <p:stCondLst>
                                            <p:cond delay="0"/>
                                          </p:stCondLst>
                                        </p:cTn>
                                        <p:tgtEl>
                                          <p:spTgt spid="4">
                                            <p:txEl>
                                              <p:pRg st="14" end="14"/>
                                            </p:txEl>
                                          </p:spTgt>
                                        </p:tgtEl>
                                        <p:attrNameLst>
                                          <p:attrName>style.visibility</p:attrName>
                                        </p:attrNameLst>
                                      </p:cBhvr>
                                      <p:to>
                                        <p:strVal val="visible"/>
                                      </p:to>
                                    </p:set>
                                    <p:animEffect transition="in" filter="blinds(horizontal)">
                                      <p:cBhvr>
                                        <p:cTn id="57" dur="500"/>
                                        <p:tgtEl>
                                          <p:spTgt spid="4">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5"/>
          <p:cNvSpPr>
            <a:spLocks noGrp="1"/>
          </p:cNvSpPr>
          <p:nvPr>
            <p:ph type="title"/>
          </p:nvPr>
        </p:nvSpPr>
        <p:spPr>
          <a:xfrm>
            <a:off x="457200" y="274638"/>
            <a:ext cx="8229600" cy="706437"/>
          </a:xfrm>
        </p:spPr>
        <p:txBody>
          <a:bodyPr/>
          <a:lstStyle/>
          <a:p>
            <a:r>
              <a:rPr lang="en-GB" altLang="en-US" sz="2400" b="1" u="sng"/>
              <a:t>HYPERACUSIS.</a:t>
            </a:r>
          </a:p>
        </p:txBody>
      </p:sp>
      <p:sp>
        <p:nvSpPr>
          <p:cNvPr id="47107" name="Content Placeholder 6"/>
          <p:cNvSpPr>
            <a:spLocks noGrp="1"/>
          </p:cNvSpPr>
          <p:nvPr>
            <p:ph idx="1"/>
          </p:nvPr>
        </p:nvSpPr>
        <p:spPr>
          <a:xfrm>
            <a:off x="457200" y="981075"/>
            <a:ext cx="8229600" cy="5616575"/>
          </a:xfrm>
        </p:spPr>
        <p:txBody>
          <a:bodyPr/>
          <a:lstStyle/>
          <a:p>
            <a:pPr>
              <a:buFontTx/>
              <a:buNone/>
            </a:pPr>
            <a:r>
              <a:rPr lang="en-GB" altLang="en-US" sz="2000"/>
              <a:t>‘Hyperacusis’ is an extreme aversion and hypersensitivity towards sounds that are generally not an issue to others.</a:t>
            </a:r>
          </a:p>
          <a:p>
            <a:pPr>
              <a:buFontTx/>
              <a:buNone/>
            </a:pPr>
            <a:endParaRPr lang="en-GB" altLang="en-US" sz="2000"/>
          </a:p>
          <a:p>
            <a:pPr>
              <a:buFontTx/>
              <a:buNone/>
            </a:pPr>
            <a:r>
              <a:rPr lang="en-GB" altLang="en-US" sz="2000"/>
              <a:t>Reactions can be very minor to some when they hear a certain noise. For others it can have a major impact on life. Low level noises can feel uncomfortable, loud and painful which can often trigger anxiety.</a:t>
            </a:r>
          </a:p>
          <a:p>
            <a:pPr>
              <a:buFontTx/>
              <a:buNone/>
            </a:pPr>
            <a:endParaRPr lang="en-GB" altLang="en-US" sz="2000"/>
          </a:p>
          <a:p>
            <a:pPr>
              <a:buFontTx/>
              <a:buNone/>
            </a:pPr>
            <a:r>
              <a:rPr lang="en-GB" altLang="en-US" sz="2000"/>
              <a:t>Some react by covering their ears or leave the room or situation. They may be crying, angry, and in panic. </a:t>
            </a:r>
          </a:p>
          <a:p>
            <a:pPr>
              <a:buFontTx/>
              <a:buNone/>
            </a:pPr>
            <a:endParaRPr lang="en-GB" altLang="en-US" sz="2000"/>
          </a:p>
          <a:p>
            <a:pPr>
              <a:buFontTx/>
              <a:buNone/>
            </a:pPr>
            <a:r>
              <a:rPr lang="en-GB" altLang="en-US" sz="2000"/>
              <a:t>As a result some people may avoid noisy situations and become socially isolated. People with severe Hyperacusis may feel suicidal.</a:t>
            </a:r>
          </a:p>
          <a:p>
            <a:pPr>
              <a:buFontTx/>
              <a:buNone/>
            </a:pPr>
            <a:endParaRPr lang="en-GB" altLang="en-US" sz="2000"/>
          </a:p>
          <a:p>
            <a:pPr>
              <a:buFontTx/>
              <a:buNone/>
            </a:pPr>
            <a:r>
              <a:rPr lang="en-GB" altLang="en-US" sz="2000"/>
              <a:t>It is estimated between 12% to 27% of children can be affected.</a:t>
            </a:r>
          </a:p>
          <a:p>
            <a:pPr>
              <a:buFontTx/>
              <a:buNone/>
            </a:pPr>
            <a:endParaRPr lang="en-GB" altLang="en-US" sz="2000"/>
          </a:p>
          <a:p>
            <a:pPr>
              <a:buFontTx/>
              <a:buNone/>
            </a:pPr>
            <a:r>
              <a:rPr lang="en-GB" altLang="en-US" sz="1200"/>
              <a:t>                                                                                      </a:t>
            </a:r>
            <a:r>
              <a:rPr lang="en-GB" altLang="en-US" sz="1200" u="sng"/>
              <a:t>SOURCE:  </a:t>
            </a:r>
            <a:r>
              <a:rPr lang="en-GB" altLang="en-US" sz="1200"/>
              <a:t>NHS CHOICE web site.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3"/>
          <p:cNvSpPr>
            <a:spLocks noGrp="1"/>
          </p:cNvSpPr>
          <p:nvPr>
            <p:ph type="title"/>
          </p:nvPr>
        </p:nvSpPr>
        <p:spPr>
          <a:xfrm>
            <a:off x="457200" y="274638"/>
            <a:ext cx="8229600" cy="346075"/>
          </a:xfrm>
        </p:spPr>
        <p:txBody>
          <a:bodyPr/>
          <a:lstStyle/>
          <a:p>
            <a:pPr algn="l"/>
            <a:r>
              <a:rPr lang="en-GB" altLang="en-US" sz="1400"/>
              <a:t>HYPERACUSIS contd…………..</a:t>
            </a:r>
          </a:p>
        </p:txBody>
      </p:sp>
      <p:sp>
        <p:nvSpPr>
          <p:cNvPr id="54275" name="Content Placeholder 4"/>
          <p:cNvSpPr>
            <a:spLocks noGrp="1"/>
          </p:cNvSpPr>
          <p:nvPr>
            <p:ph idx="1"/>
          </p:nvPr>
        </p:nvSpPr>
        <p:spPr>
          <a:xfrm>
            <a:off x="457200" y="692150"/>
            <a:ext cx="8229600" cy="5905500"/>
          </a:xfrm>
        </p:spPr>
        <p:txBody>
          <a:bodyPr/>
          <a:lstStyle/>
          <a:p>
            <a:pPr>
              <a:buFontTx/>
              <a:buNone/>
            </a:pPr>
            <a:r>
              <a:rPr lang="en-GB" altLang="en-US" sz="2000"/>
              <a:t>Children may struggle to cope in school where background noise can make it difficult for them to concentrate. </a:t>
            </a:r>
          </a:p>
          <a:p>
            <a:pPr>
              <a:buFontTx/>
              <a:buNone/>
            </a:pPr>
            <a:endParaRPr lang="en-GB" altLang="en-US" sz="2000"/>
          </a:p>
          <a:p>
            <a:pPr>
              <a:buFontTx/>
              <a:buNone/>
            </a:pPr>
            <a:r>
              <a:rPr lang="en-GB" altLang="en-US" sz="2000"/>
              <a:t>Noises that are commonly an issue with children include:</a:t>
            </a:r>
          </a:p>
          <a:p>
            <a:pPr>
              <a:buFontTx/>
              <a:buNone/>
            </a:pPr>
            <a:endParaRPr lang="en-GB" altLang="en-US" sz="2000"/>
          </a:p>
          <a:p>
            <a:r>
              <a:rPr lang="en-GB" altLang="en-US" sz="2000"/>
              <a:t>Various classroom noise, school bells, school hall – including lunch times, PE lessons, assemblies, break-times, trips out.</a:t>
            </a:r>
          </a:p>
          <a:p>
            <a:r>
              <a:rPr lang="en-GB" altLang="en-US" sz="2000"/>
              <a:t>Dogs and barking.</a:t>
            </a:r>
          </a:p>
          <a:p>
            <a:r>
              <a:rPr lang="en-GB" altLang="en-US" sz="2000"/>
              <a:t>Laughter, shouting, and large crowds.</a:t>
            </a:r>
          </a:p>
          <a:p>
            <a:r>
              <a:rPr lang="en-GB" altLang="en-US" sz="2000"/>
              <a:t>Screaming, whistles, thunder.</a:t>
            </a:r>
          </a:p>
          <a:p>
            <a:r>
              <a:rPr lang="en-GB" altLang="en-US" sz="2000"/>
              <a:t>Various forms of transport noises, fireworks, balloons.</a:t>
            </a:r>
          </a:p>
          <a:p>
            <a:r>
              <a:rPr lang="en-GB" altLang="en-US" sz="2000"/>
              <a:t> Electrical items such as vacuum cleaners, drills, telephones, and others.</a:t>
            </a:r>
          </a:p>
          <a:p>
            <a:pPr>
              <a:buFontTx/>
              <a:buNone/>
            </a:pPr>
            <a:endParaRPr lang="en-GB" altLang="en-US" sz="2000"/>
          </a:p>
          <a:p>
            <a:pPr>
              <a:buFontTx/>
              <a:buNone/>
            </a:pPr>
            <a:r>
              <a:rPr lang="en-GB" altLang="en-US" sz="2000"/>
              <a:t>Hyperacusis is extremely difficult to diagnose because it is a subjective experience that is hard to measure.</a:t>
            </a:r>
          </a:p>
        </p:txBody>
      </p:sp>
      <p:pic>
        <p:nvPicPr>
          <p:cNvPr id="47108" name="Picture 3" descr="sesitive hearing.jpg"/>
          <p:cNvPicPr>
            <a:picLocks noChangeAspect="1"/>
          </p:cNvPicPr>
          <p:nvPr/>
        </p:nvPicPr>
        <p:blipFill>
          <a:blip r:embed="rId2" cstate="print"/>
          <a:srcRect/>
          <a:stretch>
            <a:fillRect/>
          </a:stretch>
        </p:blipFill>
        <p:spPr bwMode="auto">
          <a:xfrm>
            <a:off x="7019925" y="2997200"/>
            <a:ext cx="1946275" cy="15113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4275">
                                            <p:txEl>
                                              <p:pRg st="4" end="4"/>
                                            </p:txEl>
                                          </p:spTgt>
                                        </p:tgtEl>
                                        <p:attrNameLst>
                                          <p:attrName>style.visibility</p:attrName>
                                        </p:attrNameLst>
                                      </p:cBhvr>
                                      <p:to>
                                        <p:strVal val="visible"/>
                                      </p:to>
                                    </p:set>
                                    <p:animEffect transition="in" filter="blinds(horizontal)">
                                      <p:cBhvr>
                                        <p:cTn id="7" dur="500"/>
                                        <p:tgtEl>
                                          <p:spTgt spid="54275">
                                            <p:txEl>
                                              <p:pRg st="4" end="4"/>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4275">
                                            <p:txEl>
                                              <p:pRg st="5" end="5"/>
                                            </p:txEl>
                                          </p:spTgt>
                                        </p:tgtEl>
                                        <p:attrNameLst>
                                          <p:attrName>style.visibility</p:attrName>
                                        </p:attrNameLst>
                                      </p:cBhvr>
                                      <p:to>
                                        <p:strVal val="visible"/>
                                      </p:to>
                                    </p:set>
                                    <p:animEffect transition="in" filter="blinds(horizontal)">
                                      <p:cBhvr>
                                        <p:cTn id="12" dur="500"/>
                                        <p:tgtEl>
                                          <p:spTgt spid="54275">
                                            <p:txEl>
                                              <p:pRg st="5" end="5"/>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54275">
                                            <p:txEl>
                                              <p:pRg st="6" end="6"/>
                                            </p:txEl>
                                          </p:spTgt>
                                        </p:tgtEl>
                                        <p:attrNameLst>
                                          <p:attrName>style.visibility</p:attrName>
                                        </p:attrNameLst>
                                      </p:cBhvr>
                                      <p:to>
                                        <p:strVal val="visible"/>
                                      </p:to>
                                    </p:set>
                                    <p:animEffect transition="in" filter="blinds(horizontal)">
                                      <p:cBhvr>
                                        <p:cTn id="15" dur="500"/>
                                        <p:tgtEl>
                                          <p:spTgt spid="54275">
                                            <p:txEl>
                                              <p:pRg st="6" end="6"/>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54275">
                                            <p:txEl>
                                              <p:pRg st="7" end="7"/>
                                            </p:txEl>
                                          </p:spTgt>
                                        </p:tgtEl>
                                        <p:attrNameLst>
                                          <p:attrName>style.visibility</p:attrName>
                                        </p:attrNameLst>
                                      </p:cBhvr>
                                      <p:to>
                                        <p:strVal val="visible"/>
                                      </p:to>
                                    </p:set>
                                    <p:animEffect transition="in" filter="blinds(horizontal)">
                                      <p:cBhvr>
                                        <p:cTn id="18" dur="500"/>
                                        <p:tgtEl>
                                          <p:spTgt spid="54275">
                                            <p:txEl>
                                              <p:pRg st="7" end="7"/>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54275">
                                            <p:txEl>
                                              <p:pRg st="8" end="8"/>
                                            </p:txEl>
                                          </p:spTgt>
                                        </p:tgtEl>
                                        <p:attrNameLst>
                                          <p:attrName>style.visibility</p:attrName>
                                        </p:attrNameLst>
                                      </p:cBhvr>
                                      <p:to>
                                        <p:strVal val="visible"/>
                                      </p:to>
                                    </p:set>
                                    <p:animEffect transition="in" filter="blinds(horizontal)">
                                      <p:cBhvr>
                                        <p:cTn id="21" dur="500"/>
                                        <p:tgtEl>
                                          <p:spTgt spid="54275">
                                            <p:txEl>
                                              <p:pRg st="8" end="8"/>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54275">
                                            <p:txEl>
                                              <p:pRg st="9" end="9"/>
                                            </p:txEl>
                                          </p:spTgt>
                                        </p:tgtEl>
                                        <p:attrNameLst>
                                          <p:attrName>style.visibility</p:attrName>
                                        </p:attrNameLst>
                                      </p:cBhvr>
                                      <p:to>
                                        <p:strVal val="visible"/>
                                      </p:to>
                                    </p:set>
                                    <p:animEffect transition="in" filter="blinds(horizontal)">
                                      <p:cBhvr>
                                        <p:cTn id="24" dur="500"/>
                                        <p:tgtEl>
                                          <p:spTgt spid="5427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274638"/>
            <a:ext cx="8229600" cy="561975"/>
          </a:xfrm>
        </p:spPr>
        <p:txBody>
          <a:bodyPr/>
          <a:lstStyle/>
          <a:p>
            <a:r>
              <a:rPr lang="en-GB" altLang="en-US" sz="2400" b="1" u="sng"/>
              <a:t>OCULAR MOTOR APRAXIA</a:t>
            </a:r>
          </a:p>
        </p:txBody>
      </p:sp>
      <p:sp>
        <p:nvSpPr>
          <p:cNvPr id="49155" name="Content Placeholder 2"/>
          <p:cNvSpPr>
            <a:spLocks noGrp="1"/>
          </p:cNvSpPr>
          <p:nvPr>
            <p:ph idx="1"/>
          </p:nvPr>
        </p:nvSpPr>
        <p:spPr>
          <a:xfrm>
            <a:off x="323850" y="981075"/>
            <a:ext cx="8569325" cy="5688013"/>
          </a:xfrm>
        </p:spPr>
        <p:txBody>
          <a:bodyPr/>
          <a:lstStyle/>
          <a:p>
            <a:pPr>
              <a:buFontTx/>
              <a:buNone/>
            </a:pPr>
            <a:r>
              <a:rPr lang="en-GB" altLang="en-US" sz="2000" i="1"/>
              <a:t>    </a:t>
            </a:r>
            <a:r>
              <a:rPr lang="en-GB" altLang="en-US" sz="2000" b="1" i="1"/>
              <a:t>Ocular Motor Apraxia </a:t>
            </a:r>
            <a:r>
              <a:rPr lang="en-GB" altLang="en-US" sz="2000"/>
              <a:t>is a rare neurological condition affecting control of eye movement. People with this condition have difficulty moving their eyes horizontally. And may develop side-to-side head thrusts to compensate. You may also notice a delay in their eye movements.</a:t>
            </a:r>
          </a:p>
          <a:p>
            <a:pPr>
              <a:buFontTx/>
              <a:buNone/>
            </a:pPr>
            <a:r>
              <a:rPr lang="en-GB" altLang="en-US" sz="2000" i="1"/>
              <a:t>They may:</a:t>
            </a:r>
          </a:p>
          <a:p>
            <a:pPr>
              <a:buFontTx/>
              <a:buNone/>
            </a:pPr>
            <a:r>
              <a:rPr lang="en-GB" altLang="en-US" sz="2000" i="1"/>
              <a:t> </a:t>
            </a:r>
          </a:p>
          <a:p>
            <a:r>
              <a:rPr lang="en-GB" altLang="en-US" sz="2000" i="1"/>
              <a:t>Have to turn their head in order to follow objects at a gaze.</a:t>
            </a:r>
          </a:p>
          <a:p>
            <a:r>
              <a:rPr lang="en-GB" altLang="en-US" sz="2000" i="1"/>
              <a:t>Be slow when performing tasks that involve scanning or switching their attention between locations. Struggle when trying to read.</a:t>
            </a:r>
          </a:p>
          <a:p>
            <a:r>
              <a:rPr lang="en-GB" altLang="en-US" sz="2000" i="1"/>
              <a:t>Often seem clumsy, bump into things, blink more than most people do.</a:t>
            </a:r>
          </a:p>
          <a:p>
            <a:r>
              <a:rPr lang="en-GB" altLang="en-US" sz="2000" i="1"/>
              <a:t>Avoid eye contact, role their eyes while speaking to you.</a:t>
            </a:r>
          </a:p>
          <a:p>
            <a:r>
              <a:rPr lang="en-GB" altLang="en-US" sz="2000" i="1"/>
              <a:t>Not be able to watch fast moving TV programmes.</a:t>
            </a:r>
          </a:p>
          <a:p>
            <a:r>
              <a:rPr lang="en-GB" altLang="en-US" sz="2000" i="1"/>
              <a:t>Have developmental delays, speech difficulties. Also some behavioural issues such as Autism, ADHD, Sensory Processing Problems.</a:t>
            </a:r>
          </a:p>
          <a:p>
            <a:r>
              <a:rPr lang="en-GB" altLang="en-US" sz="2000" i="1"/>
              <a:t>May dislike travelling in a car or other sorts of transport.</a:t>
            </a:r>
          </a:p>
          <a:p>
            <a:pPr>
              <a:buFontTx/>
              <a:buNone/>
            </a:pPr>
            <a:r>
              <a:rPr lang="en-GB" altLang="en-US" sz="2000" i="1"/>
              <a:t>                                                        </a:t>
            </a:r>
            <a:r>
              <a:rPr lang="en-GB" altLang="en-US" sz="1200" b="1"/>
              <a:t>SOURCE:  </a:t>
            </a:r>
            <a:r>
              <a:rPr lang="en-GB" altLang="en-US" sz="1600"/>
              <a:t>omapraxia.com</a:t>
            </a:r>
            <a:endParaRPr lang="en-GB" altLang="en-US" sz="1600" i="1"/>
          </a:p>
          <a:p>
            <a:endParaRPr lang="en-GB" altLang="en-US" sz="2000" i="1"/>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228600" y="274638"/>
            <a:ext cx="8915400" cy="1143000"/>
          </a:xfrm>
        </p:spPr>
        <p:txBody>
          <a:bodyPr/>
          <a:lstStyle/>
          <a:p>
            <a:pPr eaLnBrk="1" hangingPunct="1"/>
            <a:r>
              <a:rPr lang="en-GB" altLang="en-US" sz="2400" b="1" u="sng">
                <a:solidFill>
                  <a:srgbClr val="FFFF00"/>
                </a:solidFill>
              </a:rPr>
              <a:t>LONG TERM OUTLOOK of HAVING ADHD.</a:t>
            </a:r>
          </a:p>
        </p:txBody>
      </p:sp>
      <p:sp>
        <p:nvSpPr>
          <p:cNvPr id="99331" name="Text Box 3"/>
          <p:cNvSpPr txBox="1">
            <a:spLocks noChangeArrowheads="1"/>
          </p:cNvSpPr>
          <p:nvPr/>
        </p:nvSpPr>
        <p:spPr bwMode="auto">
          <a:xfrm>
            <a:off x="1066800" y="1447800"/>
            <a:ext cx="6705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Many young adults will not simply “outgrow” their symptoms. However, in most cases the severity might decline.</a:t>
            </a:r>
          </a:p>
        </p:txBody>
      </p:sp>
      <p:sp>
        <p:nvSpPr>
          <p:cNvPr id="99332" name="Text Box 4"/>
          <p:cNvSpPr txBox="1">
            <a:spLocks noChangeArrowheads="1"/>
          </p:cNvSpPr>
          <p:nvPr/>
        </p:nvSpPr>
        <p:spPr bwMode="auto">
          <a:xfrm>
            <a:off x="990600" y="2514600"/>
            <a:ext cx="6629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Between 70 – 80% may continue to show problems with attention and impulsivity.</a:t>
            </a:r>
          </a:p>
        </p:txBody>
      </p:sp>
      <p:sp>
        <p:nvSpPr>
          <p:cNvPr id="99333" name="Text Box 5"/>
          <p:cNvSpPr txBox="1">
            <a:spLocks noChangeArrowheads="1"/>
          </p:cNvSpPr>
          <p:nvPr/>
        </p:nvSpPr>
        <p:spPr bwMode="auto">
          <a:xfrm>
            <a:off x="990600" y="3344863"/>
            <a:ext cx="6705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As many as 50% will continue to exhibit significant behaviour problems, defiance, and display anti-social behaviour.</a:t>
            </a:r>
          </a:p>
        </p:txBody>
      </p:sp>
      <p:sp>
        <p:nvSpPr>
          <p:cNvPr id="99334" name="Text Box 6"/>
          <p:cNvSpPr txBox="1">
            <a:spLocks noChangeArrowheads="1"/>
          </p:cNvSpPr>
          <p:nvPr/>
        </p:nvSpPr>
        <p:spPr bwMode="auto">
          <a:xfrm>
            <a:off x="914400" y="4487863"/>
            <a:ext cx="6553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They could have completed up to two years less formal schooling than their peers.</a:t>
            </a:r>
          </a:p>
        </p:txBody>
      </p:sp>
      <p:sp>
        <p:nvSpPr>
          <p:cNvPr id="99335" name="Text Box 7"/>
          <p:cNvSpPr txBox="1">
            <a:spLocks noChangeArrowheads="1"/>
          </p:cNvSpPr>
          <p:nvPr/>
        </p:nvSpPr>
        <p:spPr bwMode="auto">
          <a:xfrm>
            <a:off x="914400" y="5478463"/>
            <a:ext cx="6629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Only 5% may complete a university degree compared up to 40% of their peers.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93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933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933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933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933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93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autoUpdateAnimBg="0"/>
      <p:bldP spid="99331" grpId="0" autoUpdateAnimBg="0"/>
      <p:bldP spid="99332" grpId="0" autoUpdateAnimBg="0"/>
      <p:bldP spid="99333" grpId="0" autoUpdateAnimBg="0"/>
      <p:bldP spid="99334" grpId="0" autoUpdateAnimBg="0"/>
      <p:bldP spid="99335"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561975"/>
          </a:xfrm>
        </p:spPr>
        <p:txBody>
          <a:bodyPr/>
          <a:lstStyle/>
          <a:p>
            <a:pPr algn="l">
              <a:defRPr/>
            </a:pPr>
            <a:r>
              <a:rPr lang="en-GB" sz="1600" dirty="0">
                <a:solidFill>
                  <a:srgbClr val="FFFF00"/>
                </a:solidFill>
                <a:latin typeface="+mn-lt"/>
              </a:rPr>
              <a:t>LONG TERM OUTLOOK </a:t>
            </a:r>
            <a:r>
              <a:rPr lang="en-GB" sz="1600" dirty="0" err="1">
                <a:solidFill>
                  <a:srgbClr val="FFFF00"/>
                </a:solidFill>
                <a:latin typeface="+mn-lt"/>
              </a:rPr>
              <a:t>contd</a:t>
            </a:r>
            <a:r>
              <a:rPr lang="en-GB" sz="1600" dirty="0">
                <a:solidFill>
                  <a:srgbClr val="FFFF00"/>
                </a:solidFill>
                <a:latin typeface="+mn-lt"/>
              </a:rPr>
              <a:t>……………………………..</a:t>
            </a:r>
          </a:p>
        </p:txBody>
      </p:sp>
      <p:sp>
        <p:nvSpPr>
          <p:cNvPr id="4" name="Content Placeholder 3"/>
          <p:cNvSpPr>
            <a:spLocks noGrp="1"/>
          </p:cNvSpPr>
          <p:nvPr>
            <p:ph idx="1"/>
          </p:nvPr>
        </p:nvSpPr>
        <p:spPr>
          <a:xfrm>
            <a:off x="457200" y="981075"/>
            <a:ext cx="8229600" cy="5145088"/>
          </a:xfrm>
        </p:spPr>
        <p:txBody>
          <a:bodyPr/>
          <a:lstStyle/>
          <a:p>
            <a:pPr>
              <a:buFontTx/>
              <a:buNone/>
            </a:pPr>
            <a:r>
              <a:rPr lang="en-GB" altLang="en-US" sz="2000" b="1" i="1"/>
              <a:t>BRAIN GROWTH between 11-13 years of age.</a:t>
            </a:r>
          </a:p>
          <a:p>
            <a:pPr>
              <a:buFontTx/>
              <a:buNone/>
            </a:pPr>
            <a:endParaRPr lang="en-GB" altLang="en-US" sz="2000"/>
          </a:p>
          <a:p>
            <a:pPr>
              <a:buFontTx/>
              <a:buNone/>
            </a:pPr>
            <a:r>
              <a:rPr lang="en-GB" altLang="en-US" sz="2000"/>
              <a:t>Frontal lobes of the brain grows between the age of  11 to 13 which may  be the reason why some ADHD students have fewer symptoms. The problems won’t go away but may become less severe.</a:t>
            </a:r>
          </a:p>
          <a:p>
            <a:pPr>
              <a:buFontTx/>
              <a:buNone/>
            </a:pPr>
            <a:endParaRPr lang="en-GB" altLang="en-US" sz="2000"/>
          </a:p>
          <a:p>
            <a:pPr>
              <a:buFontTx/>
              <a:buNone/>
            </a:pPr>
            <a:r>
              <a:rPr lang="en-GB" altLang="en-US" sz="2000" b="1" i="1"/>
              <a:t>BRAIN GROWTH between 19 - 20 years of age.</a:t>
            </a:r>
          </a:p>
          <a:p>
            <a:pPr>
              <a:buFontTx/>
              <a:buNone/>
            </a:pPr>
            <a:endParaRPr lang="en-GB" altLang="en-US" sz="2000"/>
          </a:p>
          <a:p>
            <a:pPr>
              <a:buFontTx/>
              <a:buNone/>
            </a:pPr>
            <a:r>
              <a:rPr lang="en-GB" altLang="en-US" sz="2000"/>
              <a:t>The brain normally grows again and ADHD may become less of a problem. However, the student  still may show signs of immaturity, impulsivity, have difficulties focusing on routine, and still struggle with time management  and organisational skills.</a:t>
            </a:r>
          </a:p>
        </p:txBody>
      </p:sp>
      <p:pic>
        <p:nvPicPr>
          <p:cNvPr id="5" name="Picture 4" descr="adhd brain.png"/>
          <p:cNvPicPr>
            <a:picLocks noChangeAspect="1"/>
          </p:cNvPicPr>
          <p:nvPr/>
        </p:nvPicPr>
        <p:blipFill>
          <a:blip r:embed="rId2" cstate="print"/>
          <a:stretch>
            <a:fillRect/>
          </a:stretch>
        </p:blipFill>
        <p:spPr>
          <a:xfrm>
            <a:off x="6804248" y="188640"/>
            <a:ext cx="2016224" cy="144016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6" end="6"/>
                                            </p:txEl>
                                          </p:spTgt>
                                        </p:tgtEl>
                                        <p:attrNameLst>
                                          <p:attrName>style.visibility</p:attrName>
                                        </p:attrNameLst>
                                      </p:cBhvr>
                                      <p:to>
                                        <p:strVal val="visible"/>
                                      </p:to>
                                    </p:set>
                                    <p:animEffect transition="in" filter="blinds(horizontal)">
                                      <p:cBhvr>
                                        <p:cTn id="1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90537"/>
          </a:xfrm>
        </p:spPr>
        <p:txBody>
          <a:bodyPr/>
          <a:lstStyle/>
          <a:p>
            <a:pPr algn="l">
              <a:defRPr/>
            </a:pPr>
            <a:r>
              <a:rPr lang="en-GB" sz="1600" b="1" dirty="0">
                <a:solidFill>
                  <a:srgbClr val="FFFF00"/>
                </a:solidFill>
                <a:latin typeface="+mn-lt"/>
              </a:rPr>
              <a:t>LONG TERM OUTLOOK  </a:t>
            </a:r>
            <a:r>
              <a:rPr lang="en-GB" sz="1600" b="1" err="1">
                <a:solidFill>
                  <a:srgbClr val="FFFF00"/>
                </a:solidFill>
                <a:latin typeface="+mn-lt"/>
              </a:rPr>
              <a:t>contd</a:t>
            </a:r>
            <a:r>
              <a:rPr lang="en-GB" sz="1600" b="1">
                <a:solidFill>
                  <a:srgbClr val="FFFF00"/>
                </a:solidFill>
                <a:latin typeface="+mn-lt"/>
              </a:rPr>
              <a:t>…………...</a:t>
            </a:r>
            <a:endParaRPr lang="en-GB" sz="1600" b="1" dirty="0">
              <a:solidFill>
                <a:srgbClr val="FFFF00"/>
              </a:solidFill>
              <a:latin typeface="+mn-lt"/>
            </a:endParaRPr>
          </a:p>
        </p:txBody>
      </p:sp>
      <p:sp>
        <p:nvSpPr>
          <p:cNvPr id="4" name="Content Placeholder 3"/>
          <p:cNvSpPr>
            <a:spLocks noGrp="1"/>
          </p:cNvSpPr>
          <p:nvPr>
            <p:ph idx="1"/>
          </p:nvPr>
        </p:nvSpPr>
        <p:spPr>
          <a:xfrm>
            <a:off x="457200" y="836613"/>
            <a:ext cx="8229600" cy="5289550"/>
          </a:xfrm>
        </p:spPr>
        <p:txBody>
          <a:bodyPr/>
          <a:lstStyle/>
          <a:p>
            <a:r>
              <a:rPr lang="en-GB" altLang="en-US" sz="2000">
                <a:cs typeface="Arial" panose="020B0604020202020204" pitchFamily="34" charset="0"/>
              </a:rPr>
              <a:t>People with ADHD are more likely to be dismissed from employment and often try lots of jobs before finding one they can succeed in.</a:t>
            </a:r>
          </a:p>
          <a:p>
            <a:r>
              <a:rPr lang="en-GB" altLang="en-US" sz="2000">
                <a:cs typeface="Arial" panose="020B0604020202020204" pitchFamily="34" charset="0"/>
              </a:rPr>
              <a:t>May choose specific types of work and are frequently self-employed.</a:t>
            </a:r>
          </a:p>
          <a:p>
            <a:r>
              <a:rPr lang="en-GB" altLang="en-US" sz="2000">
                <a:cs typeface="Arial" panose="020B0604020202020204" pitchFamily="34" charset="0"/>
              </a:rPr>
              <a:t>They experience more interpersonal difficulties due to poor communication problems.</a:t>
            </a:r>
          </a:p>
          <a:p>
            <a:r>
              <a:rPr lang="en-GB" altLang="en-US" sz="2000">
                <a:cs typeface="Arial" panose="020B0604020202020204" pitchFamily="34" charset="0"/>
              </a:rPr>
              <a:t>Many people with ADHD have no concept of time and may turn up late for work, appointments, or are often absent.</a:t>
            </a:r>
          </a:p>
          <a:p>
            <a:r>
              <a:rPr lang="en-GB" altLang="en-US" sz="2000">
                <a:cs typeface="Arial" panose="020B0604020202020204" pitchFamily="34" charset="0"/>
              </a:rPr>
              <a:t>They may make excessive errors, careless mistakes, or an inability to complete expected work loads.</a:t>
            </a:r>
          </a:p>
          <a:p>
            <a:r>
              <a:rPr lang="en-GB" altLang="en-US" sz="2000">
                <a:cs typeface="Arial" panose="020B0604020202020204" pitchFamily="34" charset="0"/>
              </a:rPr>
              <a:t>Some stop taking their medication and become a higher risk of substance abuse.</a:t>
            </a:r>
          </a:p>
          <a:p>
            <a:r>
              <a:rPr lang="en-GB" altLang="en-US" sz="2000">
                <a:cs typeface="Arial" panose="020B0604020202020204" pitchFamily="34" charset="0"/>
              </a:rPr>
              <a:t>Remain disorganised, forget to take things to work or lose things for tasks.</a:t>
            </a:r>
          </a:p>
          <a:p>
            <a:r>
              <a:rPr lang="en-GB" altLang="en-US" sz="2000">
                <a:cs typeface="Arial" panose="020B0604020202020204" pitchFamily="34" charset="0"/>
              </a:rPr>
              <a:t>Have no fear of dangers or road sense. May lead to injuries at work.</a:t>
            </a:r>
          </a:p>
          <a:p>
            <a:r>
              <a:rPr lang="en-GB" altLang="en-US" sz="2000">
                <a:cs typeface="Arial" panose="020B0604020202020204" pitchFamily="34" charset="0"/>
              </a:rPr>
              <a:t>Suffer from poor money management.</a:t>
            </a:r>
          </a:p>
          <a:p>
            <a:endParaRPr lang="en-GB" altLang="en-US" sz="2000">
              <a:cs typeface="Arial" panose="020B0604020202020204" pitchFamily="34" charset="0"/>
            </a:endParaRPr>
          </a:p>
          <a:p>
            <a:endParaRPr lang="en-GB" altLang="en-US" sz="2000">
              <a:cs typeface="Arial" panose="020B0604020202020204" pitchFamily="34" charset="0"/>
            </a:endParaRPr>
          </a:p>
          <a:p>
            <a:endParaRPr lang="en-GB" altLang="en-US" sz="2000">
              <a:cs typeface="Arial" panose="020B0604020202020204" pitchFamily="34" charset="0"/>
            </a:endParaRPr>
          </a:p>
          <a:p>
            <a:endParaRPr lang="en-GB" altLang="en-US" sz="200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amond(in)">
                                      <p:cBhvr>
                                        <p:cTn id="7" dur="10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diamond(in)">
                                      <p:cBhvr>
                                        <p:cTn id="12" dur="1000"/>
                                        <p:tgtEl>
                                          <p:spTgt spid="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amond(in)">
                                      <p:cBhvr>
                                        <p:cTn id="17" dur="1000"/>
                                        <p:tgtEl>
                                          <p:spTgt spid="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diamond(in)">
                                      <p:cBhvr>
                                        <p:cTn id="22" dur="1000"/>
                                        <p:tgtEl>
                                          <p:spTgt spid="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diamond(in)">
                                      <p:cBhvr>
                                        <p:cTn id="27" dur="1000"/>
                                        <p:tgtEl>
                                          <p:spTgt spid="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diamond(in)">
                                      <p:cBhvr>
                                        <p:cTn id="32" dur="1000"/>
                                        <p:tgtEl>
                                          <p:spTgt spid="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diamond(in)">
                                      <p:cBhvr>
                                        <p:cTn id="37" dur="1000"/>
                                        <p:tgtEl>
                                          <p:spTgt spid="4">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diamond(in)">
                                      <p:cBhvr>
                                        <p:cTn id="42" dur="1000"/>
                                        <p:tgtEl>
                                          <p:spTgt spid="4">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ntr" presetSubtype="16"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diamond(in)">
                                      <p:cBhvr>
                                        <p:cTn id="47" dur="10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457200" y="274638"/>
            <a:ext cx="8229600" cy="490537"/>
          </a:xfrm>
        </p:spPr>
        <p:txBody>
          <a:bodyPr/>
          <a:lstStyle/>
          <a:p>
            <a:pPr algn="l"/>
            <a:r>
              <a:rPr lang="en-GB" altLang="en-US" sz="2400" b="1">
                <a:solidFill>
                  <a:srgbClr val="FFFF00"/>
                </a:solidFill>
              </a:rPr>
              <a:t>POSITIVE CHARACTERISTICS of ADHD………</a:t>
            </a:r>
          </a:p>
        </p:txBody>
      </p:sp>
      <p:sp>
        <p:nvSpPr>
          <p:cNvPr id="3" name="Content Placeholder 2"/>
          <p:cNvSpPr>
            <a:spLocks noGrp="1"/>
          </p:cNvSpPr>
          <p:nvPr>
            <p:ph idx="1"/>
          </p:nvPr>
        </p:nvSpPr>
        <p:spPr>
          <a:xfrm>
            <a:off x="457200" y="908050"/>
            <a:ext cx="8229600" cy="5473700"/>
          </a:xfrm>
        </p:spPr>
        <p:txBody>
          <a:bodyPr/>
          <a:lstStyle/>
          <a:p>
            <a:r>
              <a:rPr lang="en-GB" altLang="en-US" sz="2000"/>
              <a:t>Energetic.</a:t>
            </a:r>
          </a:p>
          <a:p>
            <a:r>
              <a:rPr lang="en-GB" altLang="en-US" sz="2000"/>
              <a:t>Very creative.</a:t>
            </a:r>
          </a:p>
          <a:p>
            <a:r>
              <a:rPr lang="en-GB" altLang="en-US" sz="2000"/>
              <a:t>Ability to find alternative paths to overcome obstacles.</a:t>
            </a:r>
          </a:p>
          <a:p>
            <a:r>
              <a:rPr lang="en-GB" altLang="en-US" sz="2000"/>
              <a:t>Willing to take risks.</a:t>
            </a:r>
          </a:p>
          <a:p>
            <a:r>
              <a:rPr lang="en-GB" altLang="en-US" sz="2000"/>
              <a:t>Unlimited energy.</a:t>
            </a:r>
          </a:p>
          <a:p>
            <a:r>
              <a:rPr lang="en-GB" altLang="en-US" sz="2000"/>
              <a:t>Able to think outside the box.</a:t>
            </a:r>
          </a:p>
          <a:p>
            <a:r>
              <a:rPr lang="en-GB" altLang="en-US" sz="2000"/>
              <a:t>Good long-term memory.</a:t>
            </a:r>
          </a:p>
          <a:p>
            <a:r>
              <a:rPr lang="en-GB" altLang="en-US" sz="2000"/>
              <a:t>Hard worker.</a:t>
            </a:r>
          </a:p>
          <a:p>
            <a:r>
              <a:rPr lang="en-GB" altLang="en-US" sz="2000"/>
              <a:t>Good at solving problems.</a:t>
            </a:r>
          </a:p>
          <a:p>
            <a:r>
              <a:rPr lang="en-GB" altLang="en-US" sz="2000"/>
              <a:t>Flexible.</a:t>
            </a:r>
          </a:p>
          <a:p>
            <a:r>
              <a:rPr lang="en-GB" altLang="en-US" sz="2000"/>
              <a:t>Original .</a:t>
            </a:r>
          </a:p>
          <a:p>
            <a:r>
              <a:rPr lang="en-GB" altLang="en-US" sz="2000"/>
              <a:t>Quick learner.</a:t>
            </a:r>
          </a:p>
          <a:p>
            <a:r>
              <a:rPr lang="en-GB" altLang="en-US" sz="2000"/>
              <a:t>Need to know how things work.</a:t>
            </a:r>
          </a:p>
          <a:p>
            <a:r>
              <a:rPr lang="en-GB" altLang="en-US" sz="2000"/>
              <a:t>Can be very loving and caring.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linds(horizontal)">
                                      <p:cBhvr>
                                        <p:cTn id="24" dur="500"/>
                                        <p:tgtEl>
                                          <p:spTgt spid="3">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blinds(horizontal)">
                                      <p:cBhvr>
                                        <p:cTn id="29" dur="500"/>
                                        <p:tgtEl>
                                          <p:spTgt spid="3">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blinds(horizontal)">
                                      <p:cBhvr>
                                        <p:cTn id="35" dur="500"/>
                                        <p:tgtEl>
                                          <p:spTgt spid="3">
                                            <p:txEl>
                                              <p:pRg st="8" end="8"/>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blinds(horizontal)">
                                      <p:cBhvr>
                                        <p:cTn id="40" dur="500"/>
                                        <p:tgtEl>
                                          <p:spTgt spid="3">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blinds(horizontal)">
                                      <p:cBhvr>
                                        <p:cTn id="43" dur="500"/>
                                        <p:tgtEl>
                                          <p:spTgt spid="3">
                                            <p:txEl>
                                              <p:pRg st="10" end="10"/>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3">
                                            <p:txEl>
                                              <p:pRg st="11" end="11"/>
                                            </p:txEl>
                                          </p:spTgt>
                                        </p:tgtEl>
                                        <p:attrNameLst>
                                          <p:attrName>style.visibility</p:attrName>
                                        </p:attrNameLst>
                                      </p:cBhvr>
                                      <p:to>
                                        <p:strVal val="visible"/>
                                      </p:to>
                                    </p:set>
                                    <p:animEffect transition="in" filter="blinds(horizontal)">
                                      <p:cBhvr>
                                        <p:cTn id="46" dur="500"/>
                                        <p:tgtEl>
                                          <p:spTgt spid="3">
                                            <p:txEl>
                                              <p:pRg st="11" end="11"/>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Effect transition="in" filter="blinds(horizontal)">
                                      <p:cBhvr>
                                        <p:cTn id="51" dur="500"/>
                                        <p:tgtEl>
                                          <p:spTgt spid="3">
                                            <p:txEl>
                                              <p:pRg st="12" end="12"/>
                                            </p:txEl>
                                          </p:spTgt>
                                        </p:tgtEl>
                                      </p:cBhvr>
                                    </p:animEffect>
                                  </p:childTnLst>
                                </p:cTn>
                              </p:par>
                              <p:par>
                                <p:cTn id="52" presetID="3" presetClass="entr" presetSubtype="10" fill="hold" nodeType="withEffect">
                                  <p:stCondLst>
                                    <p:cond delay="0"/>
                                  </p:stCondLst>
                                  <p:childTnLst>
                                    <p:set>
                                      <p:cBhvr>
                                        <p:cTn id="53" dur="1" fill="hold">
                                          <p:stCondLst>
                                            <p:cond delay="0"/>
                                          </p:stCondLst>
                                        </p:cTn>
                                        <p:tgtEl>
                                          <p:spTgt spid="3">
                                            <p:txEl>
                                              <p:pRg st="13" end="13"/>
                                            </p:txEl>
                                          </p:spTgt>
                                        </p:tgtEl>
                                        <p:attrNameLst>
                                          <p:attrName>style.visibility</p:attrName>
                                        </p:attrNameLst>
                                      </p:cBhvr>
                                      <p:to>
                                        <p:strVal val="visible"/>
                                      </p:to>
                                    </p:set>
                                    <p:animEffect transition="in" filter="blinds(horizontal)">
                                      <p:cBhvr>
                                        <p:cTn id="54"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457200" y="914400"/>
            <a:ext cx="8229600" cy="838200"/>
          </a:xfrm>
        </p:spPr>
        <p:txBody>
          <a:bodyPr/>
          <a:lstStyle/>
          <a:p>
            <a:pPr algn="l" eaLnBrk="1" hangingPunct="1"/>
            <a:r>
              <a:rPr lang="en-GB" altLang="en-US" sz="2400" b="1"/>
              <a:t/>
            </a:r>
            <a:br>
              <a:rPr lang="en-GB" altLang="en-US" sz="2400" b="1"/>
            </a:br>
            <a:r>
              <a:rPr lang="en-GB" altLang="en-US" sz="2400" b="1"/>
              <a:t/>
            </a:r>
            <a:br>
              <a:rPr lang="en-GB" altLang="en-US" sz="2400" b="1"/>
            </a:br>
            <a:endParaRPr lang="en-GB" altLang="en-US" sz="2400" b="1"/>
          </a:p>
        </p:txBody>
      </p:sp>
      <p:sp>
        <p:nvSpPr>
          <p:cNvPr id="101379" name="Text Box 3"/>
          <p:cNvSpPr txBox="1">
            <a:spLocks noChangeArrowheads="1"/>
          </p:cNvSpPr>
          <p:nvPr/>
        </p:nvSpPr>
        <p:spPr bwMode="auto">
          <a:xfrm>
            <a:off x="533400" y="1828800"/>
            <a:ext cx="739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400"/>
              <a:t>Remembering that………………..</a:t>
            </a:r>
          </a:p>
        </p:txBody>
      </p:sp>
      <p:sp>
        <p:nvSpPr>
          <p:cNvPr id="101381" name="Text Box 5"/>
          <p:cNvSpPr txBox="1">
            <a:spLocks noChangeArrowheads="1"/>
          </p:cNvSpPr>
          <p:nvPr/>
        </p:nvSpPr>
        <p:spPr bwMode="auto">
          <a:xfrm>
            <a:off x="609600" y="2514600"/>
            <a:ext cx="792284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ctr" eaLnBrk="1" hangingPunct="1">
              <a:lnSpc>
                <a:spcPts val="4800"/>
              </a:lnSpc>
              <a:spcBef>
                <a:spcPts val="0"/>
              </a:spcBef>
            </a:pPr>
            <a:r>
              <a:rPr lang="en-GB" altLang="en-US" sz="4000" dirty="0">
                <a:solidFill>
                  <a:srgbClr val="FFFF00"/>
                </a:solidFill>
              </a:rPr>
              <a:t>THEY </a:t>
            </a:r>
            <a:r>
              <a:rPr lang="en-GB" altLang="en-US" sz="4000" u="sng" dirty="0">
                <a:solidFill>
                  <a:srgbClr val="FFFF00"/>
                </a:solidFill>
              </a:rPr>
              <a:t>ALL</a:t>
            </a:r>
            <a:r>
              <a:rPr lang="en-GB" altLang="en-US" sz="4000" dirty="0">
                <a:solidFill>
                  <a:srgbClr val="FFFF00"/>
                </a:solidFill>
              </a:rPr>
              <a:t> DESERVE A</a:t>
            </a:r>
          </a:p>
          <a:p>
            <a:pPr algn="ctr" eaLnBrk="1" hangingPunct="1">
              <a:lnSpc>
                <a:spcPts val="4800"/>
              </a:lnSpc>
              <a:spcBef>
                <a:spcPts val="0"/>
              </a:spcBef>
            </a:pPr>
            <a:r>
              <a:rPr lang="en-GB" altLang="en-US" sz="4000" dirty="0">
                <a:solidFill>
                  <a:srgbClr val="FFFF00"/>
                </a:solidFill>
              </a:rPr>
              <a:t>CHANCE IN LIFE</a:t>
            </a:r>
          </a:p>
        </p:txBody>
      </p:sp>
      <p:pic>
        <p:nvPicPr>
          <p:cNvPr id="101382" name="Picture 6" descr="Confident,%20smiling%20child"/>
          <p:cNvPicPr>
            <a:picLocks noChangeAspect="1" noChangeArrowheads="1"/>
          </p:cNvPicPr>
          <p:nvPr/>
        </p:nvPicPr>
        <p:blipFill>
          <a:blip r:embed="rId2" cstate="print"/>
          <a:stretch>
            <a:fillRect/>
          </a:stretch>
        </p:blipFill>
        <p:spPr bwMode="auto">
          <a:xfrm>
            <a:off x="2628900" y="3848100"/>
            <a:ext cx="3810000" cy="3009900"/>
          </a:xfrm>
          <a:prstGeom prst="rect">
            <a:avLst/>
          </a:prstGeom>
          <a:ln>
            <a:noFill/>
          </a:ln>
          <a:effectLst>
            <a:softEdge rad="112500"/>
          </a:effectLst>
        </p:spPr>
      </p:pic>
      <p:sp>
        <p:nvSpPr>
          <p:cNvPr id="54278" name="Text Box 7"/>
          <p:cNvSpPr txBox="1">
            <a:spLocks noChangeArrowheads="1"/>
          </p:cNvSpPr>
          <p:nvPr/>
        </p:nvSpPr>
        <p:spPr bwMode="auto">
          <a:xfrm>
            <a:off x="609600" y="762000"/>
            <a:ext cx="7848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a:t>For young people to succeed in adult life parents and professionals clearly need to work more closely together to bring about positive changes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13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137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138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013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autoUpdateAnimBg="0"/>
      <p:bldP spid="101379" grpId="0" autoUpdateAnimBg="0"/>
      <p:bldP spid="101381"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437"/>
          </a:xfrm>
        </p:spPr>
        <p:txBody>
          <a:bodyPr>
            <a:normAutofit fontScale="90000"/>
          </a:bodyPr>
          <a:lstStyle/>
          <a:p>
            <a:pPr algn="l">
              <a:defRPr/>
            </a:pPr>
            <a:r>
              <a:rPr lang="en-GB" sz="2400" b="1" dirty="0">
                <a:solidFill>
                  <a:srgbClr val="FFFF00"/>
                </a:solidFill>
              </a:rPr>
              <a:t>What was Secondary School like when you first started?</a:t>
            </a:r>
          </a:p>
        </p:txBody>
      </p:sp>
      <p:sp>
        <p:nvSpPr>
          <p:cNvPr id="3" name="Content Placeholder 2"/>
          <p:cNvSpPr>
            <a:spLocks noGrp="1"/>
          </p:cNvSpPr>
          <p:nvPr>
            <p:ph idx="1"/>
          </p:nvPr>
        </p:nvSpPr>
        <p:spPr>
          <a:xfrm>
            <a:off x="457200" y="1052513"/>
            <a:ext cx="8229600" cy="5472112"/>
          </a:xfrm>
        </p:spPr>
        <p:txBody>
          <a:bodyPr>
            <a:normAutofit lnSpcReduction="10000"/>
          </a:bodyPr>
          <a:lstStyle/>
          <a:p>
            <a:pPr>
              <a:defRPr/>
            </a:pPr>
            <a:r>
              <a:rPr lang="en-GB" sz="2000" b="1" dirty="0">
                <a:solidFill>
                  <a:schemeClr val="tx2"/>
                </a:solidFill>
              </a:rPr>
              <a:t>I was worried and anxious.</a:t>
            </a:r>
          </a:p>
          <a:p>
            <a:pPr>
              <a:defRPr/>
            </a:pPr>
            <a:r>
              <a:rPr lang="en-GB" sz="2000" b="1" dirty="0">
                <a:solidFill>
                  <a:schemeClr val="tx2"/>
                </a:solidFill>
              </a:rPr>
              <a:t>Couldn’t cope with all the different changes.</a:t>
            </a:r>
          </a:p>
          <a:p>
            <a:pPr>
              <a:defRPr/>
            </a:pPr>
            <a:r>
              <a:rPr lang="en-GB" sz="2000" b="1" dirty="0">
                <a:solidFill>
                  <a:schemeClr val="tx2"/>
                </a:solidFill>
              </a:rPr>
              <a:t>Difficult getting used to new rules and teachers names.</a:t>
            </a:r>
          </a:p>
          <a:p>
            <a:pPr>
              <a:defRPr/>
            </a:pPr>
            <a:r>
              <a:rPr lang="en-GB" sz="2000" b="1" dirty="0">
                <a:solidFill>
                  <a:schemeClr val="tx2"/>
                </a:solidFill>
              </a:rPr>
              <a:t>I often forgot to bring things in I needed.</a:t>
            </a:r>
          </a:p>
          <a:p>
            <a:pPr>
              <a:defRPr/>
            </a:pPr>
            <a:r>
              <a:rPr lang="en-GB" sz="2000" b="1" dirty="0">
                <a:solidFill>
                  <a:schemeClr val="tx2"/>
                </a:solidFill>
              </a:rPr>
              <a:t>The day was too long.</a:t>
            </a:r>
          </a:p>
          <a:p>
            <a:pPr>
              <a:defRPr/>
            </a:pPr>
            <a:r>
              <a:rPr lang="en-GB" sz="2000" b="1" dirty="0">
                <a:solidFill>
                  <a:schemeClr val="tx2"/>
                </a:solidFill>
              </a:rPr>
              <a:t>I got lost in school due to changing lessons.</a:t>
            </a:r>
          </a:p>
          <a:p>
            <a:pPr>
              <a:defRPr/>
            </a:pPr>
            <a:r>
              <a:rPr lang="en-GB" sz="2000" b="1" dirty="0">
                <a:solidFill>
                  <a:schemeClr val="tx2"/>
                </a:solidFill>
              </a:rPr>
              <a:t>Shock of the large amount of homework I was expected to do.</a:t>
            </a:r>
          </a:p>
          <a:p>
            <a:pPr>
              <a:defRPr/>
            </a:pPr>
            <a:r>
              <a:rPr lang="en-GB" sz="2000" b="1" dirty="0">
                <a:solidFill>
                  <a:schemeClr val="tx2"/>
                </a:solidFill>
              </a:rPr>
              <a:t>Not knowing who else had ADHD.</a:t>
            </a:r>
          </a:p>
          <a:p>
            <a:pPr>
              <a:defRPr/>
            </a:pPr>
            <a:r>
              <a:rPr lang="en-GB" sz="2000" b="1" dirty="0">
                <a:solidFill>
                  <a:schemeClr val="tx2"/>
                </a:solidFill>
              </a:rPr>
              <a:t>Thought I was on my own and felt isolated.</a:t>
            </a:r>
          </a:p>
          <a:p>
            <a:pPr>
              <a:defRPr/>
            </a:pPr>
            <a:r>
              <a:rPr lang="en-GB" sz="2000" b="1" dirty="0">
                <a:solidFill>
                  <a:schemeClr val="tx2"/>
                </a:solidFill>
              </a:rPr>
              <a:t>Not knowing anyone or what friends might be here.</a:t>
            </a:r>
          </a:p>
          <a:p>
            <a:pPr>
              <a:defRPr/>
            </a:pPr>
            <a:r>
              <a:rPr lang="en-GB" sz="2000" b="1" dirty="0">
                <a:solidFill>
                  <a:schemeClr val="tx2"/>
                </a:solidFill>
              </a:rPr>
              <a:t>Possibly being bullied.</a:t>
            </a:r>
          </a:p>
          <a:p>
            <a:pPr>
              <a:defRPr/>
            </a:pPr>
            <a:endParaRPr lang="en-GB" sz="2000" b="1" dirty="0"/>
          </a:p>
          <a:p>
            <a:pPr>
              <a:buFontTx/>
              <a:buNone/>
              <a:defRPr/>
            </a:pPr>
            <a:r>
              <a:rPr lang="en-GB" sz="2000" b="1" dirty="0"/>
              <a:t>                                   </a:t>
            </a:r>
          </a:p>
          <a:p>
            <a:pPr>
              <a:buFontTx/>
              <a:buNone/>
              <a:defRPr/>
            </a:pPr>
            <a:r>
              <a:rPr lang="en-GB" sz="2000" b="1" dirty="0"/>
              <a:t>                      </a:t>
            </a:r>
            <a:r>
              <a:rPr lang="en-GB" sz="1400" b="1" dirty="0"/>
              <a:t>SOURCE:  ADHD Pupils from Flint High School.</a:t>
            </a:r>
            <a:endParaRPr lang="en-GB" sz="2000" b="1" dirty="0"/>
          </a:p>
          <a:p>
            <a:pPr>
              <a:buFontTx/>
              <a:buNone/>
              <a:defRPr/>
            </a:pPr>
            <a:endParaRPr lang="en-GB" sz="2000" b="1" dirty="0"/>
          </a:p>
          <a:p>
            <a:pPr>
              <a:buFontTx/>
              <a:buNone/>
              <a:defRPr/>
            </a:pPr>
            <a:r>
              <a:rPr lang="en-GB" sz="2000" b="1" dirty="0"/>
              <a:t>                  </a:t>
            </a:r>
          </a:p>
        </p:txBody>
      </p:sp>
      <p:pic>
        <p:nvPicPr>
          <p:cNvPr id="4" name="Picture 3" descr="child_fear.jpg"/>
          <p:cNvPicPr>
            <a:picLocks noChangeAspect="1"/>
          </p:cNvPicPr>
          <p:nvPr/>
        </p:nvPicPr>
        <p:blipFill>
          <a:blip r:embed="rId2" cstate="print"/>
          <a:stretch>
            <a:fillRect/>
          </a:stretch>
        </p:blipFill>
        <p:spPr>
          <a:xfrm>
            <a:off x="6228184" y="4581128"/>
            <a:ext cx="2209428" cy="1863477"/>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linds(horizontal)">
                                      <p:cBhvr>
                                        <p:cTn id="24" dur="500"/>
                                        <p:tgtEl>
                                          <p:spTgt spid="3">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blinds(horizontal)">
                                      <p:cBhvr>
                                        <p:cTn id="29" dur="500"/>
                                        <p:tgtEl>
                                          <p:spTgt spid="3">
                                            <p:txEl>
                                              <p:pRg st="6" end="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blinds(horizontal)">
                                      <p:cBhvr>
                                        <p:cTn id="35" dur="500"/>
                                        <p:tgtEl>
                                          <p:spTgt spid="3">
                                            <p:txEl>
                                              <p:pRg st="8" end="8"/>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blinds(horizontal)">
                                      <p:cBhvr>
                                        <p:cTn id="40" dur="500"/>
                                        <p:tgtEl>
                                          <p:spTgt spid="3">
                                            <p:txEl>
                                              <p:pRg st="9" end="9"/>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blinds(horizontal)">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GB" sz="2400" b="1" dirty="0">
                <a:solidFill>
                  <a:srgbClr val="FFFF00"/>
                </a:solidFill>
              </a:rPr>
              <a:t>How does your ADHD cause you problems at </a:t>
            </a:r>
            <a:r>
              <a:rPr lang="en-GB" sz="2400" b="1" dirty="0" err="1">
                <a:solidFill>
                  <a:srgbClr val="FFFF00"/>
                </a:solidFill>
              </a:rPr>
              <a:t>Darland</a:t>
            </a:r>
            <a:r>
              <a:rPr lang="en-GB" sz="2400" b="1" dirty="0">
                <a:solidFill>
                  <a:srgbClr val="FFFF00"/>
                </a:solidFill>
              </a:rPr>
              <a:t> School ?</a:t>
            </a:r>
          </a:p>
        </p:txBody>
      </p:sp>
      <p:sp>
        <p:nvSpPr>
          <p:cNvPr id="3" name="Content Placeholder 2"/>
          <p:cNvSpPr>
            <a:spLocks noGrp="1"/>
          </p:cNvSpPr>
          <p:nvPr>
            <p:ph idx="1"/>
          </p:nvPr>
        </p:nvSpPr>
        <p:spPr>
          <a:xfrm>
            <a:off x="457200" y="1600200"/>
            <a:ext cx="8229600" cy="5068888"/>
          </a:xfrm>
        </p:spPr>
        <p:txBody>
          <a:bodyPr/>
          <a:lstStyle/>
          <a:p>
            <a:r>
              <a:rPr lang="en-GB" altLang="en-US" sz="2000">
                <a:solidFill>
                  <a:schemeClr val="tx2"/>
                </a:solidFill>
              </a:rPr>
              <a:t>I get muddled-up with certain letters and spell words wrong.</a:t>
            </a:r>
          </a:p>
          <a:p>
            <a:r>
              <a:rPr lang="en-GB" altLang="en-US" sz="2000">
                <a:solidFill>
                  <a:schemeClr val="tx2"/>
                </a:solidFill>
              </a:rPr>
              <a:t>I sometimes get called names and bullied because I have ADHD.</a:t>
            </a:r>
          </a:p>
          <a:p>
            <a:r>
              <a:rPr lang="en-GB" altLang="en-US" sz="2000">
                <a:solidFill>
                  <a:schemeClr val="tx2"/>
                </a:solidFill>
              </a:rPr>
              <a:t>I have a short-term memory and can’t remember what teachers tell me. They say I should listen more.</a:t>
            </a:r>
          </a:p>
          <a:p>
            <a:r>
              <a:rPr lang="en-GB" altLang="en-US" sz="2000">
                <a:solidFill>
                  <a:schemeClr val="tx2"/>
                </a:solidFill>
              </a:rPr>
              <a:t>Teachers give me too much information and I get confused.</a:t>
            </a:r>
          </a:p>
          <a:p>
            <a:r>
              <a:rPr lang="en-GB" altLang="en-US" sz="2000">
                <a:solidFill>
                  <a:schemeClr val="tx2"/>
                </a:solidFill>
              </a:rPr>
              <a:t>By the time I get home I can’t remember what homework I have been asked to do.</a:t>
            </a:r>
          </a:p>
          <a:p>
            <a:r>
              <a:rPr lang="en-GB" altLang="en-US" sz="2000">
                <a:solidFill>
                  <a:schemeClr val="tx2"/>
                </a:solidFill>
              </a:rPr>
              <a:t>I get easily distracted in some lessons.</a:t>
            </a:r>
          </a:p>
          <a:p>
            <a:r>
              <a:rPr lang="en-GB" altLang="en-US" sz="2000">
                <a:solidFill>
                  <a:schemeClr val="tx2"/>
                </a:solidFill>
              </a:rPr>
              <a:t>I sometimes say things I don’t mean and get into trouble.</a:t>
            </a:r>
          </a:p>
          <a:p>
            <a:r>
              <a:rPr lang="en-GB" altLang="en-US" sz="2000">
                <a:solidFill>
                  <a:schemeClr val="tx2"/>
                </a:solidFill>
              </a:rPr>
              <a:t>I make mistakes without knowing.</a:t>
            </a:r>
          </a:p>
          <a:p>
            <a:r>
              <a:rPr lang="en-GB" altLang="en-US" sz="2000">
                <a:solidFill>
                  <a:schemeClr val="tx2"/>
                </a:solidFill>
              </a:rPr>
              <a:t>I struggle to make friends. Nobody wants to know me.</a:t>
            </a:r>
          </a:p>
          <a:p>
            <a:r>
              <a:rPr lang="en-GB" altLang="en-US" sz="2000">
                <a:solidFill>
                  <a:schemeClr val="tx2"/>
                </a:solidFill>
              </a:rPr>
              <a:t>I’m always losing things I need to take into school or bring home.</a:t>
            </a:r>
          </a:p>
          <a:p>
            <a:r>
              <a:rPr lang="en-GB" altLang="en-US" sz="2000">
                <a:solidFill>
                  <a:schemeClr val="tx2"/>
                </a:solidFill>
              </a:rPr>
              <a:t>I forget how much I’ve been asked to do.</a:t>
            </a:r>
          </a:p>
          <a:p>
            <a:pPr>
              <a:buFontTx/>
              <a:buNone/>
            </a:pPr>
            <a:r>
              <a:rPr lang="en-GB" altLang="en-US" sz="1400">
                <a:solidFill>
                  <a:schemeClr val="tx2"/>
                </a:solidFill>
              </a:rPr>
              <a:t>                                                                                                           </a:t>
            </a:r>
            <a:r>
              <a:rPr lang="en-GB" altLang="en-US" sz="1400" b="1" u="sng">
                <a:solidFill>
                  <a:schemeClr val="tx2"/>
                </a:solidFill>
              </a:rPr>
              <a:t>SOURCE:  Year 7 Pupils.</a:t>
            </a:r>
            <a:endParaRPr lang="en-GB" altLang="en-US" sz="140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ox(in)">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ox(in)">
                                      <p:cBhvr>
                                        <p:cTn id="42" dur="500"/>
                                        <p:tgtEl>
                                          <p:spTgt spid="3">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ox(in)">
                                      <p:cBhvr>
                                        <p:cTn id="52" dur="500"/>
                                        <p:tgtEl>
                                          <p:spTgt spid="3">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linds(horizontal)">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692150"/>
            <a:ext cx="8229600" cy="2160588"/>
          </a:xfrm>
        </p:spPr>
        <p:txBody>
          <a:bodyPr/>
          <a:lstStyle/>
          <a:p>
            <a:pPr algn="l">
              <a:defRPr/>
            </a:pPr>
            <a:r>
              <a:rPr lang="en-GB" sz="2000" b="1" dirty="0">
                <a:solidFill>
                  <a:srgbClr val="FFFF00"/>
                </a:solidFill>
              </a:rPr>
              <a:t>ADHD is hard work…………..</a:t>
            </a:r>
            <a:r>
              <a:rPr lang="en-GB" sz="1600" b="1" dirty="0"/>
              <a:t/>
            </a:r>
            <a:br>
              <a:rPr lang="en-GB" sz="1600" b="1" dirty="0"/>
            </a:br>
            <a:r>
              <a:rPr lang="en-GB" sz="1600" b="1" dirty="0">
                <a:latin typeface="+mn-lt"/>
              </a:rPr>
              <a:t/>
            </a:r>
            <a:br>
              <a:rPr lang="en-GB" sz="1600" b="1" dirty="0">
                <a:latin typeface="+mn-lt"/>
              </a:rPr>
            </a:br>
            <a:r>
              <a:rPr lang="en-GB" sz="1600" b="1" dirty="0">
                <a:latin typeface="+mn-lt"/>
              </a:rPr>
              <a:t>Students with ADHD can place many demands on your time and energy. The constant interruptions, need for repeated instructions and close supervision can be taxing.</a:t>
            </a:r>
            <a:r>
              <a:rPr lang="en-GB" sz="2000" b="1" dirty="0"/>
              <a:t/>
            </a:r>
            <a:br>
              <a:rPr lang="en-GB" sz="2000" b="1" dirty="0"/>
            </a:br>
            <a:r>
              <a:rPr lang="en-GB" sz="2000" b="1" dirty="0"/>
              <a:t/>
            </a:r>
            <a:br>
              <a:rPr lang="en-GB" sz="2000" b="1" dirty="0"/>
            </a:br>
            <a:r>
              <a:rPr lang="en-GB" sz="1800" b="1" dirty="0"/>
              <a:t/>
            </a:r>
            <a:br>
              <a:rPr lang="en-GB" sz="1800" b="1" dirty="0"/>
            </a:br>
            <a:r>
              <a:rPr lang="en-GB" sz="1800" b="1" dirty="0"/>
              <a:t/>
            </a:r>
            <a:br>
              <a:rPr lang="en-GB" sz="1800" b="1" dirty="0"/>
            </a:br>
            <a:r>
              <a:rPr lang="en-GB" sz="1800" b="1" dirty="0"/>
              <a:t/>
            </a:r>
            <a:br>
              <a:rPr lang="en-GB" sz="1800" b="1" dirty="0"/>
            </a:br>
            <a:r>
              <a:rPr lang="en-GB" sz="1800" b="1" dirty="0"/>
              <a:t/>
            </a:r>
            <a:br>
              <a:rPr lang="en-GB" sz="1800" b="1" dirty="0"/>
            </a:br>
            <a:endParaRPr lang="en-GB" sz="1800" b="1" dirty="0"/>
          </a:p>
        </p:txBody>
      </p:sp>
      <p:sp>
        <p:nvSpPr>
          <p:cNvPr id="3" name="Content Placeholder 2"/>
          <p:cNvSpPr>
            <a:spLocks noGrp="1"/>
          </p:cNvSpPr>
          <p:nvPr>
            <p:ph idx="1"/>
          </p:nvPr>
        </p:nvSpPr>
        <p:spPr>
          <a:xfrm>
            <a:off x="457200" y="1700213"/>
            <a:ext cx="8229600" cy="4824412"/>
          </a:xfrm>
        </p:spPr>
        <p:txBody>
          <a:bodyPr/>
          <a:lstStyle/>
          <a:p>
            <a:pPr>
              <a:buFontTx/>
              <a:buNone/>
              <a:defRPr/>
            </a:pPr>
            <a:r>
              <a:rPr lang="en-GB" sz="2000" b="1" dirty="0">
                <a:solidFill>
                  <a:srgbClr val="FFFF00"/>
                </a:solidFill>
              </a:rPr>
              <a:t>Remember………..  Most students with ADHD are:</a:t>
            </a:r>
          </a:p>
          <a:p>
            <a:pPr>
              <a:defRPr/>
            </a:pPr>
            <a:r>
              <a:rPr lang="en-GB" sz="2000" dirty="0"/>
              <a:t>Not trying to be disruptive.</a:t>
            </a:r>
          </a:p>
          <a:p>
            <a:pPr>
              <a:defRPr/>
            </a:pPr>
            <a:r>
              <a:rPr lang="en-GB" sz="2000" dirty="0"/>
              <a:t>Often regret their behaviour but are unable to stop at times.</a:t>
            </a:r>
          </a:p>
          <a:p>
            <a:pPr>
              <a:defRPr/>
            </a:pPr>
            <a:r>
              <a:rPr lang="en-GB" sz="2000" dirty="0"/>
              <a:t>Often unaware of their disruptive behaviours.</a:t>
            </a:r>
          </a:p>
          <a:p>
            <a:pPr>
              <a:defRPr/>
            </a:pPr>
            <a:r>
              <a:rPr lang="en-GB" sz="2000" dirty="0"/>
              <a:t>Not mounting a personal attack on you.</a:t>
            </a:r>
          </a:p>
          <a:p>
            <a:pPr>
              <a:buFontTx/>
              <a:buNone/>
              <a:defRPr/>
            </a:pPr>
            <a:endParaRPr lang="en-GB" sz="1600" dirty="0"/>
          </a:p>
          <a:p>
            <a:pPr>
              <a:buFontTx/>
              <a:buNone/>
              <a:defRPr/>
            </a:pPr>
            <a:r>
              <a:rPr lang="en-GB" sz="2000" b="1" dirty="0">
                <a:solidFill>
                  <a:srgbClr val="FFFF00"/>
                </a:solidFill>
              </a:rPr>
              <a:t>Students with ADHD often do best with teachers who are:</a:t>
            </a:r>
          </a:p>
          <a:p>
            <a:pPr>
              <a:defRPr/>
            </a:pPr>
            <a:r>
              <a:rPr lang="en-GB" sz="2000" dirty="0"/>
              <a:t> Flexible, recognise and support individuality.</a:t>
            </a:r>
          </a:p>
          <a:p>
            <a:pPr>
              <a:defRPr/>
            </a:pPr>
            <a:r>
              <a:rPr lang="en-GB" sz="2000" dirty="0"/>
              <a:t>Understand their needs and capability.</a:t>
            </a:r>
          </a:p>
          <a:p>
            <a:pPr>
              <a:defRPr/>
            </a:pPr>
            <a:r>
              <a:rPr lang="en-GB" sz="2000" dirty="0"/>
              <a:t>Present information and tasks in steps.</a:t>
            </a:r>
          </a:p>
          <a:p>
            <a:pPr>
              <a:defRPr/>
            </a:pPr>
            <a:r>
              <a:rPr lang="en-GB" sz="2000" dirty="0"/>
              <a:t>Provide a range of different activities.</a:t>
            </a:r>
          </a:p>
          <a:p>
            <a:pPr>
              <a:defRPr/>
            </a:pPr>
            <a:r>
              <a:rPr lang="en-GB" sz="2000" dirty="0"/>
              <a:t>Set firm limits and have a structured learning environment.</a:t>
            </a:r>
          </a:p>
          <a:p>
            <a:pPr>
              <a:defRPr/>
            </a:pPr>
            <a:r>
              <a:rPr lang="en-GB" sz="2000" dirty="0"/>
              <a:t> Believe in what they can achieve.</a:t>
            </a:r>
          </a:p>
          <a:p>
            <a:pPr>
              <a:defRPr/>
            </a:pPr>
            <a:endParaRPr lang="en-GB" sz="2000" dirty="0"/>
          </a:p>
          <a:p>
            <a:pPr>
              <a:buFontTx/>
              <a:buNone/>
              <a:defRPr/>
            </a:pPr>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blinds(horizontal)">
                                      <p:cBhvr>
                                        <p:cTn id="21" dur="500"/>
                                        <p:tgtEl>
                                          <p:spTgt spid="3">
                                            <p:txEl>
                                              <p:pRg st="7" end="7"/>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blinds(horizontal)">
                                      <p:cBhvr>
                                        <p:cTn id="26" dur="500"/>
                                        <p:tgtEl>
                                          <p:spTgt spid="3">
                                            <p:txEl>
                                              <p:pRg st="8" end="8"/>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blinds(horizontal)">
                                      <p:cBhvr>
                                        <p:cTn id="31" dur="500"/>
                                        <p:tgtEl>
                                          <p:spTgt spid="3">
                                            <p:txEl>
                                              <p:pRg st="9" end="9"/>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blinds(horizontal)">
                                      <p:cBhvr>
                                        <p:cTn id="36" dur="500"/>
                                        <p:tgtEl>
                                          <p:spTgt spid="3">
                                            <p:txEl>
                                              <p:pRg st="10" end="1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nodeType="click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Effect transition="in" filter="blinds(horizontal)">
                                      <p:cBhvr>
                                        <p:cTn id="41" dur="500"/>
                                        <p:tgtEl>
                                          <p:spTgt spid="3">
                                            <p:txEl>
                                              <p:pRg st="11" end="11"/>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3">
                                            <p:txEl>
                                              <p:pRg st="12" end="12"/>
                                            </p:txEl>
                                          </p:spTgt>
                                        </p:tgtEl>
                                        <p:attrNameLst>
                                          <p:attrName>style.visibility</p:attrName>
                                        </p:attrNameLst>
                                      </p:cBhvr>
                                      <p:to>
                                        <p:strVal val="visible"/>
                                      </p:to>
                                    </p:set>
                                    <p:animEffect transition="in" filter="blinds(horizontal)">
                                      <p:cBhvr>
                                        <p:cTn id="46"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116013" y="188913"/>
            <a:ext cx="7416800" cy="954087"/>
          </a:xfrm>
        </p:spPr>
        <p:txBody>
          <a:bodyPr/>
          <a:lstStyle/>
          <a:p>
            <a:pPr eaLnBrk="1" hangingPunct="1"/>
            <a:r>
              <a:rPr lang="en-GB" altLang="en-US" sz="2400" b="1">
                <a:solidFill>
                  <a:srgbClr val="FFFF00"/>
                </a:solidFill>
              </a:rPr>
              <a:t>ADHD or SLEEP DISTURBANCE?</a:t>
            </a:r>
          </a:p>
        </p:txBody>
      </p:sp>
      <p:sp>
        <p:nvSpPr>
          <p:cNvPr id="66563" name="Rectangle 3"/>
          <p:cNvSpPr>
            <a:spLocks noGrp="1" noChangeArrowheads="1"/>
          </p:cNvSpPr>
          <p:nvPr>
            <p:ph idx="1"/>
          </p:nvPr>
        </p:nvSpPr>
        <p:spPr>
          <a:xfrm>
            <a:off x="457200" y="1196975"/>
            <a:ext cx="8291513" cy="4929188"/>
          </a:xfrm>
        </p:spPr>
        <p:txBody>
          <a:bodyPr/>
          <a:lstStyle/>
          <a:p>
            <a:pPr algn="ctr" eaLnBrk="1" hangingPunct="1">
              <a:lnSpc>
                <a:spcPct val="90000"/>
              </a:lnSpc>
              <a:buFontTx/>
              <a:buNone/>
            </a:pPr>
            <a:r>
              <a:rPr lang="en-GB" altLang="en-US" sz="2000" dirty="0"/>
              <a:t>“</a:t>
            </a:r>
            <a:r>
              <a:rPr lang="en-GB" altLang="en-US" sz="1800" dirty="0"/>
              <a:t>Sleep deprivation can cause daytime hyperactivity and decrease in focused attention. This can sometimes be mistaken for ADHD or other disorders”,</a:t>
            </a:r>
          </a:p>
          <a:p>
            <a:pPr eaLnBrk="1" hangingPunct="1">
              <a:lnSpc>
                <a:spcPct val="90000"/>
              </a:lnSpc>
              <a:buFontTx/>
              <a:buNone/>
            </a:pPr>
            <a:r>
              <a:rPr lang="en-GB" altLang="en-US" sz="2000" dirty="0"/>
              <a:t>                                                        </a:t>
            </a:r>
            <a:r>
              <a:rPr lang="en-GB" altLang="en-US" sz="1600" dirty="0"/>
              <a:t>National Institutes of Health.</a:t>
            </a:r>
            <a:r>
              <a:rPr lang="en-GB" altLang="en-US" sz="2000" dirty="0"/>
              <a:t>  </a:t>
            </a:r>
          </a:p>
          <a:p>
            <a:pPr eaLnBrk="1" hangingPunct="1">
              <a:lnSpc>
                <a:spcPct val="90000"/>
              </a:lnSpc>
              <a:buFontTx/>
              <a:buNone/>
            </a:pPr>
            <a:r>
              <a:rPr lang="en-GB" altLang="en-US" sz="2000" dirty="0"/>
              <a:t>Inadequate sleep can causes problems with:</a:t>
            </a:r>
          </a:p>
          <a:p>
            <a:pPr eaLnBrk="1" hangingPunct="1">
              <a:lnSpc>
                <a:spcPct val="90000"/>
              </a:lnSpc>
              <a:buFontTx/>
              <a:buNone/>
            </a:pPr>
            <a:endParaRPr lang="en-GB" altLang="en-US" sz="2000" dirty="0"/>
          </a:p>
          <a:p>
            <a:pPr eaLnBrk="1" hangingPunct="1">
              <a:lnSpc>
                <a:spcPct val="90000"/>
              </a:lnSpc>
            </a:pPr>
            <a:r>
              <a:rPr lang="en-GB" altLang="en-US" sz="1800" b="1" dirty="0"/>
              <a:t>Performance.</a:t>
            </a:r>
          </a:p>
          <a:p>
            <a:pPr eaLnBrk="1" hangingPunct="1">
              <a:lnSpc>
                <a:spcPct val="90000"/>
              </a:lnSpc>
            </a:pPr>
            <a:r>
              <a:rPr lang="en-GB" altLang="en-US" sz="1800" b="1" dirty="0"/>
              <a:t>Concentration.</a:t>
            </a:r>
          </a:p>
          <a:p>
            <a:pPr eaLnBrk="1" hangingPunct="1">
              <a:lnSpc>
                <a:spcPct val="90000"/>
              </a:lnSpc>
            </a:pPr>
            <a:r>
              <a:rPr lang="en-GB" altLang="en-US" sz="1800" b="1" dirty="0"/>
              <a:t>Reaction Times.</a:t>
            </a:r>
          </a:p>
          <a:p>
            <a:pPr eaLnBrk="1" hangingPunct="1">
              <a:lnSpc>
                <a:spcPct val="90000"/>
              </a:lnSpc>
            </a:pPr>
            <a:r>
              <a:rPr lang="en-GB" altLang="en-US" sz="1800" b="1" dirty="0"/>
              <a:t>Unable to retain information.</a:t>
            </a:r>
          </a:p>
          <a:p>
            <a:pPr eaLnBrk="1" hangingPunct="1">
              <a:lnSpc>
                <a:spcPct val="90000"/>
              </a:lnSpc>
            </a:pPr>
            <a:r>
              <a:rPr lang="en-GB" altLang="en-US" sz="1800" b="1" dirty="0"/>
              <a:t>Difficulty staying on task.</a:t>
            </a:r>
          </a:p>
          <a:p>
            <a:pPr eaLnBrk="1" hangingPunct="1">
              <a:lnSpc>
                <a:spcPct val="90000"/>
              </a:lnSpc>
            </a:pPr>
            <a:r>
              <a:rPr lang="en-GB" altLang="en-US" sz="1800" b="1" dirty="0"/>
              <a:t>Behaviour Problems.</a:t>
            </a:r>
          </a:p>
          <a:p>
            <a:pPr eaLnBrk="1" hangingPunct="1">
              <a:lnSpc>
                <a:spcPct val="90000"/>
              </a:lnSpc>
            </a:pPr>
            <a:r>
              <a:rPr lang="en-GB" altLang="en-US" sz="1800" b="1" dirty="0"/>
              <a:t>Making Mistakes.</a:t>
            </a:r>
          </a:p>
          <a:p>
            <a:pPr eaLnBrk="1" hangingPunct="1">
              <a:lnSpc>
                <a:spcPct val="90000"/>
              </a:lnSpc>
            </a:pPr>
            <a:r>
              <a:rPr lang="en-GB" altLang="en-US" sz="1800" b="1" dirty="0"/>
              <a:t>Accidents and Injuries.</a:t>
            </a:r>
          </a:p>
          <a:p>
            <a:pPr eaLnBrk="1" hangingPunct="1">
              <a:lnSpc>
                <a:spcPct val="90000"/>
              </a:lnSpc>
            </a:pPr>
            <a:r>
              <a:rPr lang="en-GB" altLang="en-US" sz="1800" b="1" dirty="0"/>
              <a:t>Mood swings and aggressive outbursts.</a:t>
            </a:r>
          </a:p>
          <a:p>
            <a:pPr eaLnBrk="1" hangingPunct="1">
              <a:lnSpc>
                <a:spcPct val="90000"/>
              </a:lnSpc>
            </a:pPr>
            <a:r>
              <a:rPr lang="en-GB" altLang="en-US" sz="1800" b="1" dirty="0"/>
              <a:t>Difficulty thinking through situations.</a:t>
            </a:r>
          </a:p>
          <a:p>
            <a:pPr eaLnBrk="1" hangingPunct="1">
              <a:lnSpc>
                <a:spcPct val="90000"/>
              </a:lnSpc>
            </a:pPr>
            <a:endParaRPr lang="en-GB" altLang="en-US" sz="1800" dirty="0"/>
          </a:p>
          <a:p>
            <a:pPr eaLnBrk="1" hangingPunct="1">
              <a:lnSpc>
                <a:spcPct val="90000"/>
              </a:lnSpc>
            </a:pPr>
            <a:endParaRPr lang="en-GB" altLang="en-US" sz="1800" dirty="0"/>
          </a:p>
          <a:p>
            <a:pPr eaLnBrk="1" hangingPunct="1">
              <a:lnSpc>
                <a:spcPct val="90000"/>
              </a:lnSpc>
              <a:buFontTx/>
              <a:buNone/>
            </a:pPr>
            <a:endParaRPr lang="en-GB" altLang="en-US" sz="2000" dirty="0"/>
          </a:p>
          <a:p>
            <a:pPr eaLnBrk="1" hangingPunct="1">
              <a:lnSpc>
                <a:spcPct val="90000"/>
              </a:lnSpc>
              <a:buFontTx/>
              <a:buNone/>
            </a:pPr>
            <a:endParaRPr lang="en-GB" altLang="en-US" sz="2000" dirty="0"/>
          </a:p>
        </p:txBody>
      </p:sp>
      <p:pic>
        <p:nvPicPr>
          <p:cNvPr id="49156" name="Picture 4" descr="sleep deprivation.jpg"/>
          <p:cNvPicPr>
            <a:picLocks noChangeAspect="1"/>
          </p:cNvPicPr>
          <p:nvPr/>
        </p:nvPicPr>
        <p:blipFill>
          <a:blip r:embed="rId2"/>
          <a:stretch>
            <a:fillRect/>
          </a:stretch>
        </p:blipFill>
        <p:spPr bwMode="auto">
          <a:xfrm>
            <a:off x="6012160" y="4102042"/>
            <a:ext cx="2553303" cy="202412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6563">
                                            <p:txEl>
                                              <p:pRg st="4" end="4"/>
                                            </p:txEl>
                                          </p:spTgt>
                                        </p:tgtEl>
                                        <p:attrNameLst>
                                          <p:attrName>style.visibility</p:attrName>
                                        </p:attrNameLst>
                                      </p:cBhvr>
                                      <p:to>
                                        <p:strVal val="visible"/>
                                      </p:to>
                                    </p:set>
                                    <p:animEffect transition="in" filter="blinds(horizontal)">
                                      <p:cBhvr>
                                        <p:cTn id="7" dur="500"/>
                                        <p:tgtEl>
                                          <p:spTgt spid="66563">
                                            <p:txEl>
                                              <p:pRg st="4" end="4"/>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6563">
                                            <p:txEl>
                                              <p:pRg st="5" end="5"/>
                                            </p:txEl>
                                          </p:spTgt>
                                        </p:tgtEl>
                                        <p:attrNameLst>
                                          <p:attrName>style.visibility</p:attrName>
                                        </p:attrNameLst>
                                      </p:cBhvr>
                                      <p:to>
                                        <p:strVal val="visible"/>
                                      </p:to>
                                    </p:set>
                                    <p:animEffect transition="in" filter="blinds(horizontal)">
                                      <p:cBhvr>
                                        <p:cTn id="10" dur="500"/>
                                        <p:tgtEl>
                                          <p:spTgt spid="66563">
                                            <p:txEl>
                                              <p:pRg st="5" end="5"/>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66563">
                                            <p:txEl>
                                              <p:pRg st="6" end="6"/>
                                            </p:txEl>
                                          </p:spTgt>
                                        </p:tgtEl>
                                        <p:attrNameLst>
                                          <p:attrName>style.visibility</p:attrName>
                                        </p:attrNameLst>
                                      </p:cBhvr>
                                      <p:to>
                                        <p:strVal val="visible"/>
                                      </p:to>
                                    </p:set>
                                    <p:animEffect transition="in" filter="blinds(horizontal)">
                                      <p:cBhvr>
                                        <p:cTn id="15" dur="500"/>
                                        <p:tgtEl>
                                          <p:spTgt spid="66563">
                                            <p:txEl>
                                              <p:pRg st="6" end="6"/>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66563">
                                            <p:txEl>
                                              <p:pRg st="7" end="7"/>
                                            </p:txEl>
                                          </p:spTgt>
                                        </p:tgtEl>
                                        <p:attrNameLst>
                                          <p:attrName>style.visibility</p:attrName>
                                        </p:attrNameLst>
                                      </p:cBhvr>
                                      <p:to>
                                        <p:strVal val="visible"/>
                                      </p:to>
                                    </p:set>
                                    <p:animEffect transition="in" filter="blinds(horizontal)">
                                      <p:cBhvr>
                                        <p:cTn id="18" dur="500"/>
                                        <p:tgtEl>
                                          <p:spTgt spid="66563">
                                            <p:txEl>
                                              <p:pRg st="7" end="7"/>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66563">
                                            <p:txEl>
                                              <p:pRg st="8" end="8"/>
                                            </p:txEl>
                                          </p:spTgt>
                                        </p:tgtEl>
                                        <p:attrNameLst>
                                          <p:attrName>style.visibility</p:attrName>
                                        </p:attrNameLst>
                                      </p:cBhvr>
                                      <p:to>
                                        <p:strVal val="visible"/>
                                      </p:to>
                                    </p:set>
                                    <p:animEffect transition="in" filter="blinds(horizontal)">
                                      <p:cBhvr>
                                        <p:cTn id="23" dur="500"/>
                                        <p:tgtEl>
                                          <p:spTgt spid="66563">
                                            <p:txEl>
                                              <p:pRg st="8" end="8"/>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66563">
                                            <p:txEl>
                                              <p:pRg st="9" end="9"/>
                                            </p:txEl>
                                          </p:spTgt>
                                        </p:tgtEl>
                                        <p:attrNameLst>
                                          <p:attrName>style.visibility</p:attrName>
                                        </p:attrNameLst>
                                      </p:cBhvr>
                                      <p:to>
                                        <p:strVal val="visible"/>
                                      </p:to>
                                    </p:set>
                                    <p:animEffect transition="in" filter="blinds(horizontal)">
                                      <p:cBhvr>
                                        <p:cTn id="26" dur="500"/>
                                        <p:tgtEl>
                                          <p:spTgt spid="66563">
                                            <p:txEl>
                                              <p:pRg st="9" end="9"/>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66563">
                                            <p:txEl>
                                              <p:pRg st="10" end="10"/>
                                            </p:txEl>
                                          </p:spTgt>
                                        </p:tgtEl>
                                        <p:attrNameLst>
                                          <p:attrName>style.visibility</p:attrName>
                                        </p:attrNameLst>
                                      </p:cBhvr>
                                      <p:to>
                                        <p:strVal val="visible"/>
                                      </p:to>
                                    </p:set>
                                    <p:animEffect transition="in" filter="blinds(horizontal)">
                                      <p:cBhvr>
                                        <p:cTn id="31" dur="500"/>
                                        <p:tgtEl>
                                          <p:spTgt spid="66563">
                                            <p:txEl>
                                              <p:pRg st="10" end="10"/>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66563">
                                            <p:txEl>
                                              <p:pRg st="11" end="11"/>
                                            </p:txEl>
                                          </p:spTgt>
                                        </p:tgtEl>
                                        <p:attrNameLst>
                                          <p:attrName>style.visibility</p:attrName>
                                        </p:attrNameLst>
                                      </p:cBhvr>
                                      <p:to>
                                        <p:strVal val="visible"/>
                                      </p:to>
                                    </p:set>
                                    <p:animEffect transition="in" filter="blinds(horizontal)">
                                      <p:cBhvr>
                                        <p:cTn id="34" dur="500"/>
                                        <p:tgtEl>
                                          <p:spTgt spid="66563">
                                            <p:txEl>
                                              <p:pRg st="11" end="11"/>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66563">
                                            <p:txEl>
                                              <p:pRg st="12" end="12"/>
                                            </p:txEl>
                                          </p:spTgt>
                                        </p:tgtEl>
                                        <p:attrNameLst>
                                          <p:attrName>style.visibility</p:attrName>
                                        </p:attrNameLst>
                                      </p:cBhvr>
                                      <p:to>
                                        <p:strVal val="visible"/>
                                      </p:to>
                                    </p:set>
                                    <p:animEffect transition="in" filter="blinds(horizontal)">
                                      <p:cBhvr>
                                        <p:cTn id="39" dur="500"/>
                                        <p:tgtEl>
                                          <p:spTgt spid="66563">
                                            <p:txEl>
                                              <p:pRg st="12" end="12"/>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66563">
                                            <p:txEl>
                                              <p:pRg st="13" end="13"/>
                                            </p:txEl>
                                          </p:spTgt>
                                        </p:tgtEl>
                                        <p:attrNameLst>
                                          <p:attrName>style.visibility</p:attrName>
                                        </p:attrNameLst>
                                      </p:cBhvr>
                                      <p:to>
                                        <p:strVal val="visible"/>
                                      </p:to>
                                    </p:set>
                                    <p:animEffect transition="in" filter="blinds(horizontal)">
                                      <p:cBhvr>
                                        <p:cTn id="42" dur="500"/>
                                        <p:tgtEl>
                                          <p:spTgt spid="6656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46595F61-6733-4AAD-AB41-37A6770AC908}" type="slidenum">
              <a:rPr lang="en-GB" altLang="en-US" sz="1400" i="1">
                <a:solidFill>
                  <a:srgbClr val="B9753D"/>
                </a:solidFill>
              </a:rPr>
              <a:pPr algn="r" eaLnBrk="1" hangingPunct="1"/>
              <a:t>49</a:t>
            </a:fld>
            <a:endParaRPr lang="en-GB" altLang="en-US" sz="1400" i="1">
              <a:solidFill>
                <a:srgbClr val="B9753D"/>
              </a:solidFill>
            </a:endParaRPr>
          </a:p>
        </p:txBody>
      </p:sp>
      <p:pic>
        <p:nvPicPr>
          <p:cNvPr id="60420" name="Picture 3" descr="elephant illusion.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806707" y="3679979"/>
            <a:ext cx="4106487" cy="244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4" descr="treefaces illusion.jpg"/>
          <p:cNvPicPr>
            <a:picLocks noChangeAspect="1"/>
          </p:cNvPicPr>
          <p:nvPr/>
        </p:nvPicPr>
        <p:blipFill rotWithShape="1">
          <a:blip r:embed="rId3">
            <a:extLst>
              <a:ext uri="{28A0092B-C50C-407E-A947-70E740481C1C}">
                <a14:useLocalDpi xmlns:a14="http://schemas.microsoft.com/office/drawing/2010/main" val="0"/>
              </a:ext>
            </a:extLst>
          </a:blip>
          <a:srcRect l="5586" r="5035" b="6341"/>
          <a:stretch/>
        </p:blipFill>
        <p:spPr bwMode="auto">
          <a:xfrm>
            <a:off x="6228184" y="260648"/>
            <a:ext cx="2664296" cy="2860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Rectangle 1"/>
          <p:cNvSpPr>
            <a:spLocks noChangeArrowheads="1"/>
          </p:cNvSpPr>
          <p:nvPr/>
        </p:nvSpPr>
        <p:spPr bwMode="auto">
          <a:xfrm>
            <a:off x="314325" y="434505"/>
            <a:ext cx="8424863"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2000" u="sng" dirty="0">
                <a:cs typeface="Times New Roman" panose="02020603050405020304" pitchFamily="18" charset="0"/>
              </a:rPr>
              <a:t>THE INFLUENCE OF OUR THOUGHTS</a:t>
            </a:r>
          </a:p>
          <a:p>
            <a:pPr eaLnBrk="1" hangingPunct="1"/>
            <a:endParaRPr lang="en-GB" altLang="en-US" sz="2000" dirty="0">
              <a:cs typeface="Times New Roman" panose="02020603050405020304" pitchFamily="18" charset="0"/>
            </a:endParaRPr>
          </a:p>
          <a:p>
            <a:r>
              <a:rPr lang="en-US" altLang="en-US" sz="1800" dirty="0">
                <a:cs typeface="Times New Roman" panose="02020603050405020304" pitchFamily="18" charset="0"/>
              </a:rPr>
              <a:t>The way in which we think about or interpret</a:t>
            </a:r>
          </a:p>
          <a:p>
            <a:r>
              <a:rPr lang="en-US" altLang="en-US" sz="1800" dirty="0">
                <a:cs typeface="Times New Roman" panose="02020603050405020304" pitchFamily="18" charset="0"/>
              </a:rPr>
              <a:t>situations can determine our feelings and actions.</a:t>
            </a:r>
          </a:p>
          <a:p>
            <a:r>
              <a:rPr lang="en-US" altLang="en-US" sz="1800" dirty="0">
                <a:cs typeface="Times New Roman" panose="02020603050405020304" pitchFamily="18" charset="0"/>
              </a:rPr>
              <a:t>Negative or hostile thoughts about a person or</a:t>
            </a:r>
          </a:p>
          <a:p>
            <a:r>
              <a:rPr lang="en-US" altLang="en-US" sz="1800" dirty="0">
                <a:cs typeface="Times New Roman" panose="02020603050405020304" pitchFamily="18" charset="0"/>
              </a:rPr>
              <a:t>situations can often result in angry feelings and</a:t>
            </a:r>
          </a:p>
          <a:p>
            <a:r>
              <a:rPr lang="en-US" altLang="en-US" sz="1800" dirty="0">
                <a:cs typeface="Times New Roman" panose="02020603050405020304" pitchFamily="18" charset="0"/>
              </a:rPr>
              <a:t>actions.</a:t>
            </a:r>
          </a:p>
          <a:p>
            <a:endParaRPr lang="en-GB" altLang="en-US" sz="1800" dirty="0">
              <a:cs typeface="Times New Roman" panose="02020603050405020304" pitchFamily="18" charset="0"/>
            </a:endParaRPr>
          </a:p>
          <a:p>
            <a:r>
              <a:rPr lang="en-US" altLang="en-US" sz="1800" dirty="0">
                <a:cs typeface="Times New Roman" panose="02020603050405020304" pitchFamily="18" charset="0"/>
              </a:rPr>
              <a:t>These negative or hostile thoughts can be unhelpful</a:t>
            </a:r>
          </a:p>
          <a:p>
            <a:r>
              <a:rPr lang="en-US" altLang="en-US" sz="1800" dirty="0">
                <a:cs typeface="Times New Roman" panose="02020603050405020304" pitchFamily="18" charset="0"/>
              </a:rPr>
              <a:t>and often cause the child, or the teacher stress. </a:t>
            </a:r>
          </a:p>
          <a:p>
            <a:r>
              <a:rPr lang="en-US" altLang="en-US" sz="1800" dirty="0">
                <a:cs typeface="Times New Roman" panose="02020603050405020304" pitchFamily="18" charset="0"/>
              </a:rPr>
              <a:t>Replacing the negative thoughts with less negative ones can help…</a:t>
            </a:r>
            <a:endParaRPr lang="en-GB" altLang="en-US" sz="1800" dirty="0">
              <a:cs typeface="Times New Roman" panose="02020603050405020304" pitchFamily="18" charset="0"/>
            </a:endParaRPr>
          </a:p>
          <a:p>
            <a:endParaRPr lang="en-GB" altLang="en-US" sz="1800" dirty="0">
              <a:cs typeface="Times New Roman" panose="02020603050405020304"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304800" y="228600"/>
            <a:ext cx="8305800" cy="1143000"/>
          </a:xfrm>
        </p:spPr>
        <p:txBody>
          <a:bodyPr/>
          <a:lstStyle/>
          <a:p>
            <a:pPr algn="l" eaLnBrk="1" hangingPunct="1"/>
            <a:r>
              <a:rPr lang="en-GB" altLang="en-US" sz="2400" b="1">
                <a:solidFill>
                  <a:srgbClr val="FFFF00"/>
                </a:solidFill>
              </a:rPr>
              <a:t>POSSIBLE NEGATIVE THOUGHTS ABOUT A SITUATION:</a:t>
            </a:r>
          </a:p>
        </p:txBody>
      </p:sp>
      <p:sp>
        <p:nvSpPr>
          <p:cNvPr id="93187" name="Text Box 3"/>
          <p:cNvSpPr txBox="1">
            <a:spLocks noChangeArrowheads="1"/>
          </p:cNvSpPr>
          <p:nvPr/>
        </p:nvSpPr>
        <p:spPr bwMode="auto">
          <a:xfrm>
            <a:off x="381000" y="1371600"/>
            <a:ext cx="7620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dirty="0"/>
              <a:t> I’ve told him three times what to do – HE never seems to listen.</a:t>
            </a:r>
          </a:p>
        </p:txBody>
      </p:sp>
      <p:sp>
        <p:nvSpPr>
          <p:cNvPr id="93189" name="Text Box 5"/>
          <p:cNvSpPr txBox="1">
            <a:spLocks noChangeArrowheads="1"/>
          </p:cNvSpPr>
          <p:nvPr/>
        </p:nvSpPr>
        <p:spPr bwMode="auto">
          <a:xfrm>
            <a:off x="381000" y="1981200"/>
            <a:ext cx="7391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She always forgets to bring things to school on purpose.</a:t>
            </a:r>
          </a:p>
        </p:txBody>
      </p:sp>
      <p:sp>
        <p:nvSpPr>
          <p:cNvPr id="93190" name="Text Box 6"/>
          <p:cNvSpPr txBox="1">
            <a:spLocks noChangeArrowheads="1"/>
          </p:cNvSpPr>
          <p:nvPr/>
        </p:nvSpPr>
        <p:spPr bwMode="auto">
          <a:xfrm>
            <a:off x="381000" y="2590800"/>
            <a:ext cx="7315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never does things I tell him to.</a:t>
            </a:r>
          </a:p>
        </p:txBody>
      </p:sp>
      <p:sp>
        <p:nvSpPr>
          <p:cNvPr id="93191" name="Text Box 7"/>
          <p:cNvSpPr txBox="1">
            <a:spLocks noChangeArrowheads="1"/>
          </p:cNvSpPr>
          <p:nvPr/>
        </p:nvSpPr>
        <p:spPr bwMode="auto">
          <a:xfrm>
            <a:off x="381000" y="3200400"/>
            <a:ext cx="723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dirty="0"/>
              <a:t> He never waits his turn.</a:t>
            </a:r>
          </a:p>
        </p:txBody>
      </p:sp>
      <p:sp>
        <p:nvSpPr>
          <p:cNvPr id="93192" name="Text Box 8"/>
          <p:cNvSpPr txBox="1">
            <a:spLocks noChangeArrowheads="1"/>
          </p:cNvSpPr>
          <p:nvPr/>
        </p:nvSpPr>
        <p:spPr bwMode="auto">
          <a:xfrm>
            <a:off x="381000" y="3802063"/>
            <a:ext cx="6934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He/She never turns up for detentions.</a:t>
            </a:r>
          </a:p>
        </p:txBody>
      </p:sp>
      <p:sp>
        <p:nvSpPr>
          <p:cNvPr id="93193" name="Text Box 9"/>
          <p:cNvSpPr txBox="1">
            <a:spLocks noChangeArrowheads="1"/>
          </p:cNvSpPr>
          <p:nvPr/>
        </p:nvSpPr>
        <p:spPr bwMode="auto">
          <a:xfrm>
            <a:off x="381000" y="4495800"/>
            <a:ext cx="6705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He’s always trying to annoy me.</a:t>
            </a:r>
          </a:p>
        </p:txBody>
      </p:sp>
      <p:sp>
        <p:nvSpPr>
          <p:cNvPr id="93194" name="Text Box 10"/>
          <p:cNvSpPr txBox="1">
            <a:spLocks noChangeArrowheads="1"/>
          </p:cNvSpPr>
          <p:nvPr/>
        </p:nvSpPr>
        <p:spPr bwMode="auto">
          <a:xfrm>
            <a:off x="381000" y="5173663"/>
            <a:ext cx="6858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never does his homework</a:t>
            </a:r>
          </a:p>
        </p:txBody>
      </p:sp>
      <p:sp>
        <p:nvSpPr>
          <p:cNvPr id="93195" name="Text Box 11"/>
          <p:cNvSpPr txBox="1">
            <a:spLocks noChangeArrowheads="1"/>
          </p:cNvSpPr>
          <p:nvPr/>
        </p:nvSpPr>
        <p:spPr bwMode="auto">
          <a:xfrm>
            <a:off x="381000" y="5638800"/>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 don’t know how many times I have to remind him about his PE kit.</a:t>
            </a:r>
          </a:p>
        </p:txBody>
      </p:sp>
      <p:sp>
        <p:nvSpPr>
          <p:cNvPr id="93196" name="Text Box 12"/>
          <p:cNvSpPr txBox="1">
            <a:spLocks noChangeArrowheads="1"/>
          </p:cNvSpPr>
          <p:nvPr/>
        </p:nvSpPr>
        <p:spPr bwMode="auto">
          <a:xfrm>
            <a:off x="381000" y="6240463"/>
            <a:ext cx="7772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 typeface="Arial" panose="020B0604020202020204" pitchFamily="34" charset="0"/>
              <a:buChar char="•"/>
            </a:pPr>
            <a:r>
              <a:rPr lang="en-GB" altLang="en-US" sz="2000" b="0"/>
              <a:t>Why does he always try to have the last word?</a:t>
            </a:r>
          </a:p>
        </p:txBody>
      </p:sp>
      <p:pic>
        <p:nvPicPr>
          <p:cNvPr id="12" name="Picture 5" descr="monkey-thinking"/>
          <p:cNvPicPr>
            <a:picLocks noChangeAspect="1" noChangeArrowheads="1"/>
          </p:cNvPicPr>
          <p:nvPr/>
        </p:nvPicPr>
        <p:blipFill>
          <a:blip r:embed="rId2" cstate="print"/>
          <a:srcRect/>
          <a:stretch>
            <a:fillRect/>
          </a:stretch>
        </p:blipFill>
        <p:spPr bwMode="auto">
          <a:xfrm>
            <a:off x="5148064" y="2852936"/>
            <a:ext cx="3602037" cy="215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31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318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319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319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319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319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319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9319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931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autoUpdateAnimBg="0"/>
      <p:bldP spid="93189" grpId="0" autoUpdateAnimBg="0"/>
      <p:bldP spid="93190" grpId="0" autoUpdateAnimBg="0"/>
      <p:bldP spid="93191" grpId="0" autoUpdateAnimBg="0"/>
      <p:bldP spid="93192" grpId="0" autoUpdateAnimBg="0"/>
      <p:bldP spid="93193" grpId="0" autoUpdateAnimBg="0"/>
      <p:bldP spid="93194" grpId="0" autoUpdateAnimBg="0"/>
      <p:bldP spid="93195" grpId="0" autoUpdateAnimBg="0"/>
      <p:bldP spid="93196"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algn="l" eaLnBrk="1" hangingPunct="1"/>
            <a:r>
              <a:rPr lang="en-GB" altLang="en-US" sz="2000" b="1">
                <a:solidFill>
                  <a:srgbClr val="FFFF00"/>
                </a:solidFill>
              </a:rPr>
              <a:t>SUCH NEGATIVE THOUGHTS AND INTERPRETATIONS TEND TO RESULT IN:</a:t>
            </a:r>
          </a:p>
        </p:txBody>
      </p:sp>
      <p:sp>
        <p:nvSpPr>
          <p:cNvPr id="94211" name="Text Box 3"/>
          <p:cNvSpPr txBox="1">
            <a:spLocks noChangeArrowheads="1"/>
          </p:cNvSpPr>
          <p:nvPr/>
        </p:nvSpPr>
        <p:spPr bwMode="auto">
          <a:xfrm>
            <a:off x="457200" y="1439863"/>
            <a:ext cx="2362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400" b="0"/>
              <a:t> ANGER</a:t>
            </a:r>
          </a:p>
        </p:txBody>
      </p:sp>
      <p:sp>
        <p:nvSpPr>
          <p:cNvPr id="62468" name="Text Box 5"/>
          <p:cNvSpPr txBox="1">
            <a:spLocks noChangeArrowheads="1"/>
          </p:cNvSpPr>
          <p:nvPr/>
        </p:nvSpPr>
        <p:spPr bwMode="auto">
          <a:xfrm>
            <a:off x="2743200" y="1668463"/>
            <a:ext cx="1143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endParaRPr lang="en-US" altLang="en-US" sz="2400"/>
          </a:p>
        </p:txBody>
      </p:sp>
      <p:sp>
        <p:nvSpPr>
          <p:cNvPr id="94214" name="Text Box 6"/>
          <p:cNvSpPr txBox="1">
            <a:spLocks noChangeArrowheads="1"/>
          </p:cNvSpPr>
          <p:nvPr/>
        </p:nvSpPr>
        <p:spPr bwMode="auto">
          <a:xfrm>
            <a:off x="2209800" y="1447800"/>
            <a:ext cx="3352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400"/>
              <a:t> F</a:t>
            </a:r>
            <a:r>
              <a:rPr lang="en-GB" altLang="en-US" sz="2400" b="0"/>
              <a:t>RUSTRATION</a:t>
            </a:r>
          </a:p>
        </p:txBody>
      </p:sp>
      <p:sp>
        <p:nvSpPr>
          <p:cNvPr id="94215" name="Text Box 7"/>
          <p:cNvSpPr txBox="1">
            <a:spLocks noChangeArrowheads="1"/>
          </p:cNvSpPr>
          <p:nvPr/>
        </p:nvSpPr>
        <p:spPr bwMode="auto">
          <a:xfrm>
            <a:off x="4876800" y="1447800"/>
            <a:ext cx="2209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400" b="0"/>
              <a:t> STRESS</a:t>
            </a:r>
          </a:p>
        </p:txBody>
      </p:sp>
      <p:sp>
        <p:nvSpPr>
          <p:cNvPr id="94216" name="Text Box 8"/>
          <p:cNvSpPr txBox="1">
            <a:spLocks noChangeArrowheads="1"/>
          </p:cNvSpPr>
          <p:nvPr/>
        </p:nvSpPr>
        <p:spPr bwMode="auto">
          <a:xfrm>
            <a:off x="6705600" y="1447800"/>
            <a:ext cx="213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400" b="0"/>
              <a:t> ANXIOUS</a:t>
            </a:r>
          </a:p>
        </p:txBody>
      </p:sp>
      <p:sp>
        <p:nvSpPr>
          <p:cNvPr id="94217" name="Text Box 9"/>
          <p:cNvSpPr txBox="1">
            <a:spLocks noChangeArrowheads="1"/>
          </p:cNvSpPr>
          <p:nvPr/>
        </p:nvSpPr>
        <p:spPr bwMode="auto">
          <a:xfrm>
            <a:off x="457200" y="2133600"/>
            <a:ext cx="838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pPr>
            <a:r>
              <a:rPr lang="en-GB" altLang="en-US" sz="2000">
                <a:solidFill>
                  <a:srgbClr val="FFFF00"/>
                </a:solidFill>
              </a:rPr>
              <a:t>THESE FEELINGS CAN RESULT IN ACTIONS SUCH AS:</a:t>
            </a:r>
          </a:p>
        </p:txBody>
      </p:sp>
      <p:sp>
        <p:nvSpPr>
          <p:cNvPr id="94218" name="Text Box 10"/>
          <p:cNvSpPr txBox="1">
            <a:spLocks noChangeArrowheads="1"/>
          </p:cNvSpPr>
          <p:nvPr/>
        </p:nvSpPr>
        <p:spPr bwMode="auto">
          <a:xfrm>
            <a:off x="533400" y="2667000"/>
            <a:ext cx="3657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SHOUTING.</a:t>
            </a:r>
          </a:p>
        </p:txBody>
      </p:sp>
      <p:sp>
        <p:nvSpPr>
          <p:cNvPr id="94219" name="Text Box 11"/>
          <p:cNvSpPr txBox="1">
            <a:spLocks noChangeArrowheads="1"/>
          </p:cNvSpPr>
          <p:nvPr/>
        </p:nvSpPr>
        <p:spPr bwMode="auto">
          <a:xfrm>
            <a:off x="533400" y="3200400"/>
            <a:ext cx="388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1800" b="0"/>
              <a:t> </a:t>
            </a:r>
            <a:r>
              <a:rPr lang="en-GB" altLang="en-US" sz="2000" b="0"/>
              <a:t>GIVING DETENTIONS.</a:t>
            </a:r>
          </a:p>
        </p:txBody>
      </p:sp>
      <p:sp>
        <p:nvSpPr>
          <p:cNvPr id="94220" name="Text Box 12"/>
          <p:cNvSpPr txBox="1">
            <a:spLocks noChangeArrowheads="1"/>
          </p:cNvSpPr>
          <p:nvPr/>
        </p:nvSpPr>
        <p:spPr bwMode="auto">
          <a:xfrm>
            <a:off x="533400" y="3657600"/>
            <a:ext cx="335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ARGUING.</a:t>
            </a:r>
          </a:p>
        </p:txBody>
      </p:sp>
      <p:sp>
        <p:nvSpPr>
          <p:cNvPr id="94221" name="Text Box 13"/>
          <p:cNvSpPr txBox="1">
            <a:spLocks noChangeArrowheads="1"/>
          </p:cNvSpPr>
          <p:nvPr/>
        </p:nvSpPr>
        <p:spPr bwMode="auto">
          <a:xfrm>
            <a:off x="533400" y="4267200"/>
            <a:ext cx="5105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PUTTING THE PUPIL ON REPORT.</a:t>
            </a:r>
          </a:p>
        </p:txBody>
      </p:sp>
      <p:sp>
        <p:nvSpPr>
          <p:cNvPr id="94222" name="Text Box 14"/>
          <p:cNvSpPr txBox="1">
            <a:spLocks noChangeArrowheads="1"/>
          </p:cNvSpPr>
          <p:nvPr/>
        </p:nvSpPr>
        <p:spPr bwMode="auto">
          <a:xfrm>
            <a:off x="533400" y="4876800"/>
            <a:ext cx="7010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MEETING WITH PARENTS OR A LETTER HOME.</a:t>
            </a:r>
          </a:p>
        </p:txBody>
      </p:sp>
      <p:sp>
        <p:nvSpPr>
          <p:cNvPr id="94223" name="Text Box 15"/>
          <p:cNvSpPr txBox="1">
            <a:spLocks noChangeArrowheads="1"/>
          </p:cNvSpPr>
          <p:nvPr/>
        </p:nvSpPr>
        <p:spPr bwMode="auto">
          <a:xfrm>
            <a:off x="533400" y="5554663"/>
            <a:ext cx="6172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PUPIL BEING SUSPENDED OR EXCLUDED.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42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42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421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421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42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421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421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9422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9422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9422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942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autoUpdateAnimBg="0"/>
      <p:bldP spid="94214" grpId="0" autoUpdateAnimBg="0"/>
      <p:bldP spid="94215" grpId="0" autoUpdateAnimBg="0"/>
      <p:bldP spid="94216" grpId="0" autoUpdateAnimBg="0"/>
      <p:bldP spid="94217" grpId="0" autoUpdateAnimBg="0"/>
      <p:bldP spid="94218" grpId="0" autoUpdateAnimBg="0"/>
      <p:bldP spid="94219" grpId="0" autoUpdateAnimBg="0"/>
      <p:bldP spid="94220" grpId="0" autoUpdateAnimBg="0"/>
      <p:bldP spid="94221" grpId="0" autoUpdateAnimBg="0"/>
      <p:bldP spid="94222" grpId="0" autoUpdateAnimBg="0"/>
      <p:bldP spid="94223"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l" eaLnBrk="1" hangingPunct="1"/>
            <a:r>
              <a:rPr lang="en-GB" altLang="en-US" sz="2400" b="1">
                <a:solidFill>
                  <a:srgbClr val="FFFF00"/>
                </a:solidFill>
              </a:rPr>
              <a:t>USING ALTERNATIVE THOUGHTS CAN BE HELPFUL:</a:t>
            </a:r>
          </a:p>
        </p:txBody>
      </p:sp>
      <p:sp>
        <p:nvSpPr>
          <p:cNvPr id="96259" name="Text Box 3"/>
          <p:cNvSpPr txBox="1">
            <a:spLocks noChangeArrowheads="1"/>
          </p:cNvSpPr>
          <p:nvPr/>
        </p:nvSpPr>
        <p:spPr bwMode="auto">
          <a:xfrm>
            <a:off x="533400" y="1295400"/>
            <a:ext cx="7848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may not be doing this deliberately.</a:t>
            </a:r>
          </a:p>
        </p:txBody>
      </p:sp>
      <p:sp>
        <p:nvSpPr>
          <p:cNvPr id="96260" name="Text Box 4"/>
          <p:cNvSpPr txBox="1">
            <a:spLocks noChangeArrowheads="1"/>
          </p:cNvSpPr>
          <p:nvPr/>
        </p:nvSpPr>
        <p:spPr bwMode="auto">
          <a:xfrm>
            <a:off x="533400" y="1828800"/>
            <a:ext cx="4724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has a short-term memory span.</a:t>
            </a:r>
          </a:p>
        </p:txBody>
      </p:sp>
      <p:sp>
        <p:nvSpPr>
          <p:cNvPr id="96261" name="Text Box 5"/>
          <p:cNvSpPr txBox="1">
            <a:spLocks noChangeArrowheads="1"/>
          </p:cNvSpPr>
          <p:nvPr/>
        </p:nvSpPr>
        <p:spPr bwMode="auto">
          <a:xfrm>
            <a:off x="533400" y="2438400"/>
            <a:ext cx="5867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can only concentrate for small periods.</a:t>
            </a:r>
          </a:p>
        </p:txBody>
      </p:sp>
      <p:sp>
        <p:nvSpPr>
          <p:cNvPr id="96262" name="Text Box 6"/>
          <p:cNvSpPr txBox="1">
            <a:spLocks noChangeArrowheads="1"/>
          </p:cNvSpPr>
          <p:nvPr/>
        </p:nvSpPr>
        <p:spPr bwMode="auto">
          <a:xfrm>
            <a:off x="533400" y="3040063"/>
            <a:ext cx="7620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She has more difficulties controlling situations than other pupils.</a:t>
            </a:r>
          </a:p>
        </p:txBody>
      </p:sp>
      <p:sp>
        <p:nvSpPr>
          <p:cNvPr id="96263" name="Text Box 7"/>
          <p:cNvSpPr txBox="1">
            <a:spLocks noChangeArrowheads="1"/>
          </p:cNvSpPr>
          <p:nvPr/>
        </p:nvSpPr>
        <p:spPr bwMode="auto">
          <a:xfrm>
            <a:off x="533400" y="3725863"/>
            <a:ext cx="7391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His organisational skills may be poor.</a:t>
            </a:r>
          </a:p>
        </p:txBody>
      </p:sp>
      <p:sp>
        <p:nvSpPr>
          <p:cNvPr id="96264" name="Text Box 8"/>
          <p:cNvSpPr txBox="1">
            <a:spLocks noChangeArrowheads="1"/>
          </p:cNvSpPr>
          <p:nvPr/>
        </p:nvSpPr>
        <p:spPr bwMode="auto">
          <a:xfrm>
            <a:off x="533400" y="4335463"/>
            <a:ext cx="708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ADHD makes it harder for him to manage himself.</a:t>
            </a:r>
          </a:p>
        </p:txBody>
      </p:sp>
      <p:sp>
        <p:nvSpPr>
          <p:cNvPr id="96265" name="Text Box 9"/>
          <p:cNvSpPr txBox="1">
            <a:spLocks noChangeArrowheads="1"/>
          </p:cNvSpPr>
          <p:nvPr/>
        </p:nvSpPr>
        <p:spPr bwMode="auto">
          <a:xfrm>
            <a:off x="533400" y="4876800"/>
            <a:ext cx="7315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If I can continue to argue with her I’ll get more frustrated.</a:t>
            </a:r>
          </a:p>
        </p:txBody>
      </p:sp>
      <p:sp>
        <p:nvSpPr>
          <p:cNvPr id="96266" name="Text Box 10"/>
          <p:cNvSpPr txBox="1">
            <a:spLocks noChangeArrowheads="1"/>
          </p:cNvSpPr>
          <p:nvPr/>
        </p:nvSpPr>
        <p:spPr bwMode="auto">
          <a:xfrm>
            <a:off x="533400" y="5478463"/>
            <a:ext cx="708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He’s probably frustrated with himself too.</a:t>
            </a:r>
          </a:p>
        </p:txBody>
      </p:sp>
      <p:sp>
        <p:nvSpPr>
          <p:cNvPr id="96267" name="Text Box 11"/>
          <p:cNvSpPr txBox="1">
            <a:spLocks noChangeArrowheads="1"/>
          </p:cNvSpPr>
          <p:nvPr/>
        </p:nvSpPr>
        <p:spPr bwMode="auto">
          <a:xfrm>
            <a:off x="533400" y="5943600"/>
            <a:ext cx="6705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spcBef>
                <a:spcPct val="50000"/>
              </a:spcBef>
              <a:buFontTx/>
              <a:buChar char="•"/>
            </a:pPr>
            <a:r>
              <a:rPr lang="en-GB" altLang="en-US" sz="2000" b="0"/>
              <a:t> He may not of understood what I want him to do.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62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62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626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626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626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626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626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9626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962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autoUpdateAnimBg="0"/>
      <p:bldP spid="96260" grpId="0" autoUpdateAnimBg="0"/>
      <p:bldP spid="96261" grpId="0" autoUpdateAnimBg="0"/>
      <p:bldP spid="96262" grpId="0" autoUpdateAnimBg="0"/>
      <p:bldP spid="96263" grpId="0" autoUpdateAnimBg="0"/>
      <p:bldP spid="96264" grpId="0" autoUpdateAnimBg="0"/>
      <p:bldP spid="96265" grpId="0" autoUpdateAnimBg="0"/>
      <p:bldP spid="96266" grpId="0" autoUpdateAnimBg="0"/>
      <p:bldP spid="96267"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adhd naughty po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609600"/>
            <a:ext cx="6781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p:cTn id="7" dur="500" fill="hold"/>
                                        <p:tgtEl>
                                          <p:spTgt spid="103426"/>
                                        </p:tgtEl>
                                        <p:attrNameLst>
                                          <p:attrName>ppt_w</p:attrName>
                                        </p:attrNameLst>
                                      </p:cBhvr>
                                      <p:tavLst>
                                        <p:tav tm="0">
                                          <p:val>
                                            <p:fltVal val="0"/>
                                          </p:val>
                                        </p:tav>
                                        <p:tav tm="100000">
                                          <p:val>
                                            <p:strVal val="#ppt_w"/>
                                          </p:val>
                                        </p:tav>
                                      </p:tavLst>
                                    </p:anim>
                                    <p:anim calcmode="lin" valueType="num">
                                      <p:cBhvr>
                                        <p:cTn id="8" dur="500" fill="hold"/>
                                        <p:tgtEl>
                                          <p:spTgt spid="1034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334C92E8-E874-4138-9B50-A573F8F2B815}" type="slidenum">
              <a:rPr lang="en-GB" altLang="en-US" sz="1400" i="1">
                <a:solidFill>
                  <a:srgbClr val="B9753D"/>
                </a:solidFill>
              </a:rPr>
              <a:pPr algn="r" eaLnBrk="1" hangingPunct="1"/>
              <a:t>54</a:t>
            </a:fld>
            <a:endParaRPr lang="en-GB" altLang="en-US" sz="1400" i="1">
              <a:solidFill>
                <a:srgbClr val="B9753D"/>
              </a:solidFill>
            </a:endParaRPr>
          </a:p>
        </p:txBody>
      </p:sp>
      <p:sp>
        <p:nvSpPr>
          <p:cNvPr id="74755" name="Rectangle 1"/>
          <p:cNvSpPr>
            <a:spLocks noChangeArrowheads="1"/>
          </p:cNvSpPr>
          <p:nvPr/>
        </p:nvSpPr>
        <p:spPr bwMode="auto">
          <a:xfrm>
            <a:off x="539750" y="411163"/>
            <a:ext cx="6985000" cy="581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914400" algn="l"/>
              </a:tabLst>
              <a:defRPr sz="2800" b="1">
                <a:solidFill>
                  <a:schemeClr val="tx1"/>
                </a:solidFill>
                <a:latin typeface="Arial" panose="020B0604020202020204" pitchFamily="34" charset="0"/>
              </a:defRPr>
            </a:lvl1pPr>
            <a:lvl2pPr marL="742950" indent="-285750">
              <a:tabLst>
                <a:tab pos="914400" algn="l"/>
              </a:tabLst>
              <a:defRPr sz="2800" b="1">
                <a:solidFill>
                  <a:schemeClr val="tx1"/>
                </a:solidFill>
                <a:latin typeface="Arial" panose="020B0604020202020204" pitchFamily="34" charset="0"/>
              </a:defRPr>
            </a:lvl2pPr>
            <a:lvl3pPr marL="1143000" indent="-228600">
              <a:tabLst>
                <a:tab pos="914400" algn="l"/>
              </a:tabLst>
              <a:defRPr sz="2800" b="1">
                <a:solidFill>
                  <a:schemeClr val="tx1"/>
                </a:solidFill>
                <a:latin typeface="Arial" panose="020B0604020202020204" pitchFamily="34" charset="0"/>
              </a:defRPr>
            </a:lvl3pPr>
            <a:lvl4pPr marL="1600200" indent="-228600">
              <a:tabLst>
                <a:tab pos="914400" algn="l"/>
              </a:tabLst>
              <a:defRPr sz="2800" b="1">
                <a:solidFill>
                  <a:schemeClr val="tx1"/>
                </a:solidFill>
                <a:latin typeface="Arial" panose="020B0604020202020204" pitchFamily="34" charset="0"/>
              </a:defRPr>
            </a:lvl4pPr>
            <a:lvl5pPr marL="2057400" indent="-228600">
              <a:tabLst>
                <a:tab pos="9144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9pPr>
          </a:lstStyle>
          <a:p>
            <a:pPr eaLnBrk="1" hangingPunct="1"/>
            <a:r>
              <a:rPr lang="en-GB" altLang="en-US" sz="2000" u="sng">
                <a:solidFill>
                  <a:srgbClr val="FFFF00"/>
                </a:solidFill>
                <a:cs typeface="Times New Roman" panose="02020603050405020304" pitchFamily="18" charset="0"/>
              </a:rPr>
              <a:t>COMMUNICATION SKILLS.</a:t>
            </a:r>
          </a:p>
          <a:p>
            <a:pPr eaLnBrk="1" hangingPunct="1"/>
            <a:endParaRPr lang="en-GB" altLang="en-US" sz="1600" u="sng">
              <a:cs typeface="Times New Roman" panose="02020603050405020304" pitchFamily="18" charset="0"/>
            </a:endParaRPr>
          </a:p>
          <a:p>
            <a:pPr eaLnBrk="1" hangingPunct="1"/>
            <a:endParaRPr lang="en-GB" altLang="en-US" sz="1600">
              <a:cs typeface="Arial" panose="020B0604020202020204" pitchFamily="34" charset="0"/>
            </a:endParaRPr>
          </a:p>
          <a:p>
            <a:pPr>
              <a:buFontTx/>
              <a:buChar char="•"/>
            </a:pPr>
            <a:r>
              <a:rPr lang="en-GB" altLang="en-US" sz="1600">
                <a:cs typeface="Times New Roman" panose="02020603050405020304" pitchFamily="18" charset="0"/>
              </a:rPr>
              <a:t> Some children/young people have a short-term</a:t>
            </a:r>
            <a:endParaRPr lang="en-GB" altLang="en-US" sz="1600">
              <a:cs typeface="Arial" panose="020B0604020202020204" pitchFamily="34" charset="0"/>
            </a:endParaRPr>
          </a:p>
          <a:p>
            <a:r>
              <a:rPr lang="en-GB" altLang="en-US" sz="1600">
                <a:cs typeface="Times New Roman" panose="02020603050405020304" pitchFamily="18" charset="0"/>
              </a:rPr>
              <a:t>memory span.  They may only take in 40 to 50% of </a:t>
            </a:r>
            <a:endParaRPr lang="en-GB" altLang="en-US" sz="1600">
              <a:cs typeface="Arial" panose="020B0604020202020204" pitchFamily="34" charset="0"/>
            </a:endParaRPr>
          </a:p>
          <a:p>
            <a:r>
              <a:rPr lang="en-GB" altLang="en-US" sz="1600">
                <a:cs typeface="Times New Roman" panose="02020603050405020304" pitchFamily="18" charset="0"/>
              </a:rPr>
              <a:t>the information you give them.  Try and keep </a:t>
            </a:r>
            <a:r>
              <a:rPr lang="en-GB" altLang="en-US" sz="1600" u="sng">
                <a:cs typeface="Times New Roman" panose="02020603050405020304" pitchFamily="18" charset="0"/>
              </a:rPr>
              <a:t>all</a:t>
            </a:r>
            <a:r>
              <a:rPr lang="en-GB" altLang="en-US" sz="1600">
                <a:cs typeface="Times New Roman" panose="02020603050405020304" pitchFamily="18" charset="0"/>
              </a:rPr>
              <a:t> </a:t>
            </a:r>
            <a:endParaRPr lang="en-GB" altLang="en-US" sz="1600">
              <a:cs typeface="Arial" panose="020B0604020202020204" pitchFamily="34" charset="0"/>
            </a:endParaRPr>
          </a:p>
          <a:p>
            <a:r>
              <a:rPr lang="en-GB" altLang="en-US" sz="1600">
                <a:cs typeface="Times New Roman" panose="02020603050405020304" pitchFamily="18" charset="0"/>
              </a:rPr>
              <a:t>requests short and to the point. The longer the </a:t>
            </a:r>
            <a:endParaRPr lang="en-GB" altLang="en-US" sz="1600">
              <a:cs typeface="Arial" panose="020B0604020202020204" pitchFamily="34" charset="0"/>
            </a:endParaRPr>
          </a:p>
          <a:p>
            <a:r>
              <a:rPr lang="en-GB" altLang="en-US" sz="1600">
                <a:cs typeface="Times New Roman" panose="02020603050405020304" pitchFamily="18" charset="0"/>
              </a:rPr>
              <a:t>message the more confused they might become.  </a:t>
            </a:r>
            <a:endParaRPr lang="en-GB" altLang="en-US" sz="1600">
              <a:cs typeface="Arial" panose="020B0604020202020204" pitchFamily="34" charset="0"/>
            </a:endParaRPr>
          </a:p>
          <a:p>
            <a:r>
              <a:rPr lang="en-GB" altLang="en-US" sz="1600">
                <a:cs typeface="Times New Roman" panose="02020603050405020304" pitchFamily="18" charset="0"/>
              </a:rPr>
              <a:t>Ask them to repeat back the message.</a:t>
            </a:r>
          </a:p>
          <a:p>
            <a:endParaRPr lang="en-GB" altLang="en-US" sz="1600">
              <a:cs typeface="Times New Roman" panose="02020603050405020304" pitchFamily="18" charset="0"/>
            </a:endParaRPr>
          </a:p>
          <a:p>
            <a:r>
              <a:rPr lang="en-GB" altLang="en-US" sz="1600">
                <a:cs typeface="Times New Roman" panose="02020603050405020304" pitchFamily="18" charset="0"/>
              </a:rPr>
              <a:t>However, long-term memory can be extremely good.</a:t>
            </a:r>
          </a:p>
          <a:p>
            <a:endParaRPr lang="en-GB" altLang="en-US" sz="1600">
              <a:cs typeface="Arial" panose="020B0604020202020204" pitchFamily="34" charset="0"/>
            </a:endParaRPr>
          </a:p>
          <a:p>
            <a:endParaRPr lang="en-GB" altLang="en-US" sz="1600">
              <a:cs typeface="Arial" panose="020B0604020202020204" pitchFamily="34" charset="0"/>
            </a:endParaRPr>
          </a:p>
          <a:p>
            <a:pPr>
              <a:buFontTx/>
              <a:buChar char="•"/>
            </a:pPr>
            <a:r>
              <a:rPr lang="en-GB" altLang="en-US" sz="1600">
                <a:cs typeface="Times New Roman" panose="02020603050405020304" pitchFamily="18" charset="0"/>
              </a:rPr>
              <a:t> Active children/young people often focus more</a:t>
            </a:r>
            <a:endParaRPr lang="en-GB" altLang="en-US" sz="1600">
              <a:cs typeface="Arial" panose="020B0604020202020204" pitchFamily="34" charset="0"/>
            </a:endParaRPr>
          </a:p>
          <a:p>
            <a:r>
              <a:rPr lang="en-GB" altLang="en-US" sz="1600">
                <a:cs typeface="Times New Roman" panose="02020603050405020304" pitchFamily="18" charset="0"/>
              </a:rPr>
              <a:t>when they are doing two things at once.  Giving</a:t>
            </a:r>
            <a:endParaRPr lang="en-GB" altLang="en-US" sz="1600">
              <a:cs typeface="Arial" panose="020B0604020202020204" pitchFamily="34" charset="0"/>
            </a:endParaRPr>
          </a:p>
          <a:p>
            <a:r>
              <a:rPr lang="en-GB" altLang="en-US" sz="1600">
                <a:cs typeface="Times New Roman" panose="02020603050405020304" pitchFamily="18" charset="0"/>
              </a:rPr>
              <a:t>he/she a soft ball, blue tac, plastercine, etc to </a:t>
            </a:r>
            <a:endParaRPr lang="en-GB" altLang="en-US" sz="1600">
              <a:cs typeface="Arial" panose="020B0604020202020204" pitchFamily="34" charset="0"/>
            </a:endParaRPr>
          </a:p>
          <a:p>
            <a:r>
              <a:rPr lang="en-GB" altLang="en-US" sz="1600">
                <a:cs typeface="Times New Roman" panose="02020603050405020304" pitchFamily="18" charset="0"/>
              </a:rPr>
              <a:t>fiddle with may help them stay on task.</a:t>
            </a:r>
          </a:p>
          <a:p>
            <a:endParaRPr lang="en-GB" altLang="en-US" sz="1600">
              <a:cs typeface="Arial" panose="020B0604020202020204" pitchFamily="34" charset="0"/>
            </a:endParaRPr>
          </a:p>
          <a:p>
            <a:endParaRPr lang="en-GB" altLang="en-US" sz="1600">
              <a:cs typeface="Arial" panose="020B0604020202020204" pitchFamily="34" charset="0"/>
            </a:endParaRPr>
          </a:p>
          <a:p>
            <a:pPr>
              <a:buFontTx/>
              <a:buChar char="•"/>
            </a:pPr>
            <a:r>
              <a:rPr lang="en-GB" altLang="en-US" sz="1600">
                <a:cs typeface="Times New Roman" panose="02020603050405020304" pitchFamily="18" charset="0"/>
              </a:rPr>
              <a:t> Visual indicators are normally helpful when trying</a:t>
            </a:r>
            <a:endParaRPr lang="en-GB" altLang="en-US" sz="1600">
              <a:cs typeface="Arial" panose="020B0604020202020204" pitchFamily="34" charset="0"/>
            </a:endParaRPr>
          </a:p>
          <a:p>
            <a:r>
              <a:rPr lang="en-GB" altLang="en-US" sz="1600">
                <a:cs typeface="Times New Roman" panose="02020603050405020304" pitchFamily="18" charset="0"/>
              </a:rPr>
              <a:t>to communicate or get the message across.  This</a:t>
            </a:r>
            <a:endParaRPr lang="en-GB" altLang="en-US" sz="1600">
              <a:cs typeface="Arial" panose="020B0604020202020204" pitchFamily="34" charset="0"/>
            </a:endParaRPr>
          </a:p>
          <a:p>
            <a:r>
              <a:rPr lang="en-GB" altLang="en-US" sz="1600">
                <a:cs typeface="Times New Roman" panose="02020603050405020304" pitchFamily="18" charset="0"/>
              </a:rPr>
              <a:t>can be achieved using a mini whiteboard,  pictures as a prompt, or introduce a visual timetable. </a:t>
            </a:r>
            <a:endParaRPr lang="en-GB" altLang="en-US" sz="160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4755">
                                            <p:txEl>
                                              <p:pRg st="3" end="3"/>
                                            </p:txEl>
                                          </p:spTgt>
                                        </p:tgtEl>
                                        <p:attrNameLst>
                                          <p:attrName>style.visibility</p:attrName>
                                        </p:attrNameLst>
                                      </p:cBhvr>
                                      <p:to>
                                        <p:strVal val="visible"/>
                                      </p:to>
                                    </p:set>
                                    <p:animEffect transition="in" filter="blinds(horizontal)">
                                      <p:cBhvr>
                                        <p:cTn id="7" dur="500"/>
                                        <p:tgtEl>
                                          <p:spTgt spid="74755">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4755">
                                            <p:txEl>
                                              <p:pRg st="4" end="4"/>
                                            </p:txEl>
                                          </p:spTgt>
                                        </p:tgtEl>
                                        <p:attrNameLst>
                                          <p:attrName>style.visibility</p:attrName>
                                        </p:attrNameLst>
                                      </p:cBhvr>
                                      <p:to>
                                        <p:strVal val="visible"/>
                                      </p:to>
                                    </p:set>
                                    <p:animEffect transition="in" filter="blinds(horizontal)">
                                      <p:cBhvr>
                                        <p:cTn id="10" dur="500"/>
                                        <p:tgtEl>
                                          <p:spTgt spid="74755">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74755">
                                            <p:txEl>
                                              <p:pRg st="5" end="5"/>
                                            </p:txEl>
                                          </p:spTgt>
                                        </p:tgtEl>
                                        <p:attrNameLst>
                                          <p:attrName>style.visibility</p:attrName>
                                        </p:attrNameLst>
                                      </p:cBhvr>
                                      <p:to>
                                        <p:strVal val="visible"/>
                                      </p:to>
                                    </p:set>
                                    <p:animEffect transition="in" filter="blinds(horizontal)">
                                      <p:cBhvr>
                                        <p:cTn id="13" dur="500"/>
                                        <p:tgtEl>
                                          <p:spTgt spid="74755">
                                            <p:txEl>
                                              <p:pRg st="5" end="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74755">
                                            <p:txEl>
                                              <p:pRg st="6" end="6"/>
                                            </p:txEl>
                                          </p:spTgt>
                                        </p:tgtEl>
                                        <p:attrNameLst>
                                          <p:attrName>style.visibility</p:attrName>
                                        </p:attrNameLst>
                                      </p:cBhvr>
                                      <p:to>
                                        <p:strVal val="visible"/>
                                      </p:to>
                                    </p:set>
                                    <p:animEffect transition="in" filter="blinds(horizontal)">
                                      <p:cBhvr>
                                        <p:cTn id="16" dur="500"/>
                                        <p:tgtEl>
                                          <p:spTgt spid="74755">
                                            <p:txEl>
                                              <p:pRg st="6" end="6"/>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74755">
                                            <p:txEl>
                                              <p:pRg st="7" end="7"/>
                                            </p:txEl>
                                          </p:spTgt>
                                        </p:tgtEl>
                                        <p:attrNameLst>
                                          <p:attrName>style.visibility</p:attrName>
                                        </p:attrNameLst>
                                      </p:cBhvr>
                                      <p:to>
                                        <p:strVal val="visible"/>
                                      </p:to>
                                    </p:set>
                                    <p:animEffect transition="in" filter="blinds(horizontal)">
                                      <p:cBhvr>
                                        <p:cTn id="19" dur="500"/>
                                        <p:tgtEl>
                                          <p:spTgt spid="74755">
                                            <p:txEl>
                                              <p:pRg st="7" end="7"/>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74755">
                                            <p:txEl>
                                              <p:pRg st="8" end="8"/>
                                            </p:txEl>
                                          </p:spTgt>
                                        </p:tgtEl>
                                        <p:attrNameLst>
                                          <p:attrName>style.visibility</p:attrName>
                                        </p:attrNameLst>
                                      </p:cBhvr>
                                      <p:to>
                                        <p:strVal val="visible"/>
                                      </p:to>
                                    </p:set>
                                    <p:animEffect transition="in" filter="blinds(horizontal)">
                                      <p:cBhvr>
                                        <p:cTn id="22" dur="500"/>
                                        <p:tgtEl>
                                          <p:spTgt spid="74755">
                                            <p:txEl>
                                              <p:pRg st="8" end="8"/>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74755">
                                            <p:txEl>
                                              <p:pRg st="10" end="10"/>
                                            </p:txEl>
                                          </p:spTgt>
                                        </p:tgtEl>
                                        <p:attrNameLst>
                                          <p:attrName>style.visibility</p:attrName>
                                        </p:attrNameLst>
                                      </p:cBhvr>
                                      <p:to>
                                        <p:strVal val="visible"/>
                                      </p:to>
                                    </p:set>
                                    <p:animEffect transition="in" filter="blinds(horizontal)">
                                      <p:cBhvr>
                                        <p:cTn id="25" dur="500"/>
                                        <p:tgtEl>
                                          <p:spTgt spid="74755">
                                            <p:txEl>
                                              <p:pRg st="10" end="10"/>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 presetClass="entr" presetSubtype="16" fill="hold" nodeType="clickEffect">
                                  <p:stCondLst>
                                    <p:cond delay="0"/>
                                  </p:stCondLst>
                                  <p:childTnLst>
                                    <p:set>
                                      <p:cBhvr>
                                        <p:cTn id="29" dur="1" fill="hold">
                                          <p:stCondLst>
                                            <p:cond delay="0"/>
                                          </p:stCondLst>
                                        </p:cTn>
                                        <p:tgtEl>
                                          <p:spTgt spid="74755">
                                            <p:txEl>
                                              <p:pRg st="13" end="13"/>
                                            </p:txEl>
                                          </p:spTgt>
                                        </p:tgtEl>
                                        <p:attrNameLst>
                                          <p:attrName>style.visibility</p:attrName>
                                        </p:attrNameLst>
                                      </p:cBhvr>
                                      <p:to>
                                        <p:strVal val="visible"/>
                                      </p:to>
                                    </p:set>
                                    <p:animEffect transition="in" filter="box(in)">
                                      <p:cBhvr>
                                        <p:cTn id="30" dur="500"/>
                                        <p:tgtEl>
                                          <p:spTgt spid="74755">
                                            <p:txEl>
                                              <p:pRg st="13" end="13"/>
                                            </p:txEl>
                                          </p:spTgt>
                                        </p:tgtEl>
                                      </p:cBhvr>
                                    </p:animEffect>
                                  </p:childTnLst>
                                </p:cTn>
                              </p:par>
                              <p:par>
                                <p:cTn id="31" presetID="4" presetClass="entr" presetSubtype="16" fill="hold" nodeType="withEffect">
                                  <p:stCondLst>
                                    <p:cond delay="0"/>
                                  </p:stCondLst>
                                  <p:childTnLst>
                                    <p:set>
                                      <p:cBhvr>
                                        <p:cTn id="32" dur="1" fill="hold">
                                          <p:stCondLst>
                                            <p:cond delay="0"/>
                                          </p:stCondLst>
                                        </p:cTn>
                                        <p:tgtEl>
                                          <p:spTgt spid="74755">
                                            <p:txEl>
                                              <p:pRg st="14" end="14"/>
                                            </p:txEl>
                                          </p:spTgt>
                                        </p:tgtEl>
                                        <p:attrNameLst>
                                          <p:attrName>style.visibility</p:attrName>
                                        </p:attrNameLst>
                                      </p:cBhvr>
                                      <p:to>
                                        <p:strVal val="visible"/>
                                      </p:to>
                                    </p:set>
                                    <p:animEffect transition="in" filter="box(in)">
                                      <p:cBhvr>
                                        <p:cTn id="33" dur="500"/>
                                        <p:tgtEl>
                                          <p:spTgt spid="74755">
                                            <p:txEl>
                                              <p:pRg st="14" end="14"/>
                                            </p:txEl>
                                          </p:spTgt>
                                        </p:tgtEl>
                                      </p:cBhvr>
                                    </p:animEffect>
                                  </p:childTnLst>
                                </p:cTn>
                              </p:par>
                              <p:par>
                                <p:cTn id="34" presetID="4" presetClass="entr" presetSubtype="16" fill="hold" nodeType="withEffect">
                                  <p:stCondLst>
                                    <p:cond delay="0"/>
                                  </p:stCondLst>
                                  <p:childTnLst>
                                    <p:set>
                                      <p:cBhvr>
                                        <p:cTn id="35" dur="1" fill="hold">
                                          <p:stCondLst>
                                            <p:cond delay="0"/>
                                          </p:stCondLst>
                                        </p:cTn>
                                        <p:tgtEl>
                                          <p:spTgt spid="74755">
                                            <p:txEl>
                                              <p:pRg st="15" end="15"/>
                                            </p:txEl>
                                          </p:spTgt>
                                        </p:tgtEl>
                                        <p:attrNameLst>
                                          <p:attrName>style.visibility</p:attrName>
                                        </p:attrNameLst>
                                      </p:cBhvr>
                                      <p:to>
                                        <p:strVal val="visible"/>
                                      </p:to>
                                    </p:set>
                                    <p:animEffect transition="in" filter="box(in)">
                                      <p:cBhvr>
                                        <p:cTn id="36" dur="500"/>
                                        <p:tgtEl>
                                          <p:spTgt spid="74755">
                                            <p:txEl>
                                              <p:pRg st="15" end="15"/>
                                            </p:txEl>
                                          </p:spTgt>
                                        </p:tgtEl>
                                      </p:cBhvr>
                                    </p:animEffect>
                                  </p:childTnLst>
                                </p:cTn>
                              </p:par>
                              <p:par>
                                <p:cTn id="37" presetID="4" presetClass="entr" presetSubtype="16" fill="hold" nodeType="withEffect">
                                  <p:stCondLst>
                                    <p:cond delay="0"/>
                                  </p:stCondLst>
                                  <p:childTnLst>
                                    <p:set>
                                      <p:cBhvr>
                                        <p:cTn id="38" dur="1" fill="hold">
                                          <p:stCondLst>
                                            <p:cond delay="0"/>
                                          </p:stCondLst>
                                        </p:cTn>
                                        <p:tgtEl>
                                          <p:spTgt spid="74755">
                                            <p:txEl>
                                              <p:pRg st="16" end="16"/>
                                            </p:txEl>
                                          </p:spTgt>
                                        </p:tgtEl>
                                        <p:attrNameLst>
                                          <p:attrName>style.visibility</p:attrName>
                                        </p:attrNameLst>
                                      </p:cBhvr>
                                      <p:to>
                                        <p:strVal val="visible"/>
                                      </p:to>
                                    </p:set>
                                    <p:animEffect transition="in" filter="box(in)">
                                      <p:cBhvr>
                                        <p:cTn id="39" dur="500"/>
                                        <p:tgtEl>
                                          <p:spTgt spid="74755">
                                            <p:txEl>
                                              <p:pRg st="16" end="16"/>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 presetClass="entr" presetSubtype="10" fill="hold" nodeType="clickEffect">
                                  <p:stCondLst>
                                    <p:cond delay="0"/>
                                  </p:stCondLst>
                                  <p:childTnLst>
                                    <p:set>
                                      <p:cBhvr>
                                        <p:cTn id="43" dur="1" fill="hold">
                                          <p:stCondLst>
                                            <p:cond delay="0"/>
                                          </p:stCondLst>
                                        </p:cTn>
                                        <p:tgtEl>
                                          <p:spTgt spid="74755">
                                            <p:txEl>
                                              <p:pRg st="19" end="19"/>
                                            </p:txEl>
                                          </p:spTgt>
                                        </p:tgtEl>
                                        <p:attrNameLst>
                                          <p:attrName>style.visibility</p:attrName>
                                        </p:attrNameLst>
                                      </p:cBhvr>
                                      <p:to>
                                        <p:strVal val="visible"/>
                                      </p:to>
                                    </p:set>
                                    <p:animEffect transition="in" filter="checkerboard(across)">
                                      <p:cBhvr>
                                        <p:cTn id="44" dur="500"/>
                                        <p:tgtEl>
                                          <p:spTgt spid="74755">
                                            <p:txEl>
                                              <p:pRg st="19" end="19"/>
                                            </p:txEl>
                                          </p:spTgt>
                                        </p:tgtEl>
                                      </p:cBhvr>
                                    </p:animEffect>
                                  </p:childTnLst>
                                </p:cTn>
                              </p:par>
                              <p:par>
                                <p:cTn id="45" presetID="5" presetClass="entr" presetSubtype="10" fill="hold" nodeType="withEffect">
                                  <p:stCondLst>
                                    <p:cond delay="0"/>
                                  </p:stCondLst>
                                  <p:childTnLst>
                                    <p:set>
                                      <p:cBhvr>
                                        <p:cTn id="46" dur="1" fill="hold">
                                          <p:stCondLst>
                                            <p:cond delay="0"/>
                                          </p:stCondLst>
                                        </p:cTn>
                                        <p:tgtEl>
                                          <p:spTgt spid="74755">
                                            <p:txEl>
                                              <p:pRg st="20" end="20"/>
                                            </p:txEl>
                                          </p:spTgt>
                                        </p:tgtEl>
                                        <p:attrNameLst>
                                          <p:attrName>style.visibility</p:attrName>
                                        </p:attrNameLst>
                                      </p:cBhvr>
                                      <p:to>
                                        <p:strVal val="visible"/>
                                      </p:to>
                                    </p:set>
                                    <p:animEffect transition="in" filter="checkerboard(across)">
                                      <p:cBhvr>
                                        <p:cTn id="47" dur="500"/>
                                        <p:tgtEl>
                                          <p:spTgt spid="74755">
                                            <p:txEl>
                                              <p:pRg st="20" end="20"/>
                                            </p:txEl>
                                          </p:spTgt>
                                        </p:tgtEl>
                                      </p:cBhvr>
                                    </p:animEffect>
                                  </p:childTnLst>
                                </p:cTn>
                              </p:par>
                              <p:par>
                                <p:cTn id="48" presetID="5" presetClass="entr" presetSubtype="10" fill="hold" nodeType="withEffect">
                                  <p:stCondLst>
                                    <p:cond delay="0"/>
                                  </p:stCondLst>
                                  <p:childTnLst>
                                    <p:set>
                                      <p:cBhvr>
                                        <p:cTn id="49" dur="1" fill="hold">
                                          <p:stCondLst>
                                            <p:cond delay="0"/>
                                          </p:stCondLst>
                                        </p:cTn>
                                        <p:tgtEl>
                                          <p:spTgt spid="74755">
                                            <p:txEl>
                                              <p:pRg st="21" end="21"/>
                                            </p:txEl>
                                          </p:spTgt>
                                        </p:tgtEl>
                                        <p:attrNameLst>
                                          <p:attrName>style.visibility</p:attrName>
                                        </p:attrNameLst>
                                      </p:cBhvr>
                                      <p:to>
                                        <p:strVal val="visible"/>
                                      </p:to>
                                    </p:set>
                                    <p:animEffect transition="in" filter="checkerboard(across)">
                                      <p:cBhvr>
                                        <p:cTn id="50" dur="500"/>
                                        <p:tgtEl>
                                          <p:spTgt spid="74755">
                                            <p:txEl>
                                              <p:pRg st="21" end="2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dget toy 6.jpg"/>
          <p:cNvPicPr>
            <a:picLocks noChangeAspect="1"/>
          </p:cNvPicPr>
          <p:nvPr/>
        </p:nvPicPr>
        <p:blipFill>
          <a:blip r:embed="rId2" cstate="print"/>
          <a:stretch>
            <a:fillRect/>
          </a:stretch>
        </p:blipFill>
        <p:spPr>
          <a:xfrm>
            <a:off x="2195736" y="3645024"/>
            <a:ext cx="4752528" cy="2520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Picture 2" descr="fidget toy 7.jpg"/>
          <p:cNvPicPr>
            <a:picLocks noChangeAspect="1"/>
          </p:cNvPicPr>
          <p:nvPr/>
        </p:nvPicPr>
        <p:blipFill>
          <a:blip r:embed="rId3" cstate="print"/>
          <a:stretch>
            <a:fillRect/>
          </a:stretch>
        </p:blipFill>
        <p:spPr>
          <a:xfrm>
            <a:off x="5076056" y="620688"/>
            <a:ext cx="2808312" cy="237626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descr="fidget toy 8.jpg"/>
          <p:cNvPicPr>
            <a:picLocks noChangeAspect="1"/>
          </p:cNvPicPr>
          <p:nvPr/>
        </p:nvPicPr>
        <p:blipFill>
          <a:blip r:embed="rId4" cstate="print"/>
          <a:stretch>
            <a:fillRect/>
          </a:stretch>
        </p:blipFill>
        <p:spPr>
          <a:xfrm>
            <a:off x="1331640" y="620688"/>
            <a:ext cx="2736304" cy="237626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0A56FC09-56FF-49E3-9B6A-E1E1D81B29D1}" type="slidenum">
              <a:rPr lang="en-GB" altLang="en-US" sz="1400" i="1">
                <a:solidFill>
                  <a:srgbClr val="B9753D"/>
                </a:solidFill>
              </a:rPr>
              <a:pPr algn="r" eaLnBrk="1" hangingPunct="1"/>
              <a:t>56</a:t>
            </a:fld>
            <a:endParaRPr lang="en-GB" altLang="en-US" sz="1400" i="1">
              <a:solidFill>
                <a:srgbClr val="B9753D"/>
              </a:solidFill>
            </a:endParaRPr>
          </a:p>
        </p:txBody>
      </p:sp>
      <p:sp>
        <p:nvSpPr>
          <p:cNvPr id="76803" name="Rectangle 1"/>
          <p:cNvSpPr>
            <a:spLocks noChangeArrowheads="1"/>
          </p:cNvSpPr>
          <p:nvPr/>
        </p:nvSpPr>
        <p:spPr bwMode="auto">
          <a:xfrm>
            <a:off x="539750" y="12700"/>
            <a:ext cx="7416800"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914400" algn="l"/>
              </a:tabLst>
              <a:defRPr sz="2800" b="1">
                <a:solidFill>
                  <a:schemeClr val="tx1"/>
                </a:solidFill>
                <a:latin typeface="Arial" panose="020B0604020202020204" pitchFamily="34" charset="0"/>
              </a:defRPr>
            </a:lvl1pPr>
            <a:lvl2pPr marL="742950" indent="-285750">
              <a:tabLst>
                <a:tab pos="914400" algn="l"/>
              </a:tabLst>
              <a:defRPr sz="2800" b="1">
                <a:solidFill>
                  <a:schemeClr val="tx1"/>
                </a:solidFill>
                <a:latin typeface="Arial" panose="020B0604020202020204" pitchFamily="34" charset="0"/>
              </a:defRPr>
            </a:lvl2pPr>
            <a:lvl3pPr marL="1143000" indent="-228600">
              <a:tabLst>
                <a:tab pos="914400" algn="l"/>
              </a:tabLst>
              <a:defRPr sz="2800" b="1">
                <a:solidFill>
                  <a:schemeClr val="tx1"/>
                </a:solidFill>
                <a:latin typeface="Arial" panose="020B0604020202020204" pitchFamily="34" charset="0"/>
              </a:defRPr>
            </a:lvl3pPr>
            <a:lvl4pPr marL="1600200" indent="-228600">
              <a:tabLst>
                <a:tab pos="914400" algn="l"/>
              </a:tabLst>
              <a:defRPr sz="2800" b="1">
                <a:solidFill>
                  <a:schemeClr val="tx1"/>
                </a:solidFill>
                <a:latin typeface="Arial" panose="020B0604020202020204" pitchFamily="34" charset="0"/>
              </a:defRPr>
            </a:lvl4pPr>
            <a:lvl5pPr marL="2057400" indent="-228600">
              <a:tabLst>
                <a:tab pos="9144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9pPr>
          </a:lstStyle>
          <a:p>
            <a:pPr eaLnBrk="1" hangingPunct="1">
              <a:buFontTx/>
              <a:buChar char="•"/>
            </a:pPr>
            <a:r>
              <a:rPr lang="en-GB" altLang="en-US">
                <a:solidFill>
                  <a:srgbClr val="FFFF00"/>
                </a:solidFill>
                <a:cs typeface="Times New Roman" panose="02020603050405020304" pitchFamily="18" charset="0"/>
              </a:rPr>
              <a:t>Set realistic, short-term targets.</a:t>
            </a:r>
          </a:p>
          <a:p>
            <a:pPr eaLnBrk="1" hangingPunct="1">
              <a:buFontTx/>
              <a:buChar char="•"/>
            </a:pPr>
            <a:endParaRPr lang="en-GB" altLang="en-US">
              <a:cs typeface="Arial" panose="020B0604020202020204" pitchFamily="34" charset="0"/>
            </a:endParaRPr>
          </a:p>
          <a:p>
            <a:pPr>
              <a:buFontTx/>
              <a:buChar char="•"/>
            </a:pPr>
            <a:r>
              <a:rPr lang="en-GB" altLang="en-US">
                <a:cs typeface="Times New Roman" panose="02020603050405020304" pitchFamily="18" charset="0"/>
              </a:rPr>
              <a:t>Don’t assume because of the pupil’s age he or she should be able to manage the task. Try to remember socially and educationally they could be at least 2 to 3 years behind.</a:t>
            </a:r>
          </a:p>
          <a:p>
            <a:pPr>
              <a:buFontTx/>
              <a:buChar char="•"/>
            </a:pPr>
            <a:endParaRPr lang="en-GB" altLang="en-US">
              <a:cs typeface="Arial" panose="020B0604020202020204" pitchFamily="34" charset="0"/>
            </a:endParaRPr>
          </a:p>
          <a:p>
            <a:pPr>
              <a:buFontTx/>
              <a:buChar char="•"/>
            </a:pPr>
            <a:r>
              <a:rPr lang="en-GB" altLang="en-US">
                <a:cs typeface="Times New Roman" panose="02020603050405020304" pitchFamily="18" charset="0"/>
              </a:rPr>
              <a:t>Use clear straight forward language and keep</a:t>
            </a:r>
            <a:r>
              <a:rPr lang="en-GB" altLang="en-US">
                <a:cs typeface="Arial" panose="020B0604020202020204" pitchFamily="34" charset="0"/>
              </a:rPr>
              <a:t> </a:t>
            </a:r>
            <a:r>
              <a:rPr lang="en-GB" altLang="en-US">
                <a:cs typeface="Times New Roman" panose="02020603050405020304" pitchFamily="18" charset="0"/>
              </a:rPr>
              <a:t>rules simple.</a:t>
            </a:r>
          </a:p>
          <a:p>
            <a:pPr>
              <a:buFontTx/>
              <a:buChar char="•"/>
            </a:pPr>
            <a:endParaRPr lang="en-GB" altLang="en-US">
              <a:cs typeface="Times New Roman" panose="02020603050405020304" pitchFamily="18" charset="0"/>
            </a:endParaRPr>
          </a:p>
          <a:p>
            <a:pPr>
              <a:buFontTx/>
              <a:buChar char="•"/>
            </a:pPr>
            <a:r>
              <a:rPr lang="en-GB" altLang="en-US">
                <a:cs typeface="Times New Roman" panose="02020603050405020304" pitchFamily="18" charset="0"/>
              </a:rPr>
              <a:t>Only give one instruction at a time. Ask the pupil to repeat back the instruction.</a:t>
            </a:r>
          </a:p>
          <a:p>
            <a:pPr>
              <a:buFontTx/>
              <a:buChar char="•"/>
            </a:pPr>
            <a:endParaRPr lang="en-GB" altLang="en-US">
              <a:cs typeface="Arial" panose="020B0604020202020204" pitchFamily="34" charset="0"/>
            </a:endParaRPr>
          </a:p>
          <a:p>
            <a:endParaRPr lang="en-GB" altLang="en-US">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6803">
                                            <p:txEl>
                                              <p:pRg st="2" end="2"/>
                                            </p:txEl>
                                          </p:spTgt>
                                        </p:tgtEl>
                                        <p:attrNameLst>
                                          <p:attrName>style.visibility</p:attrName>
                                        </p:attrNameLst>
                                      </p:cBhvr>
                                      <p:to>
                                        <p:strVal val="visible"/>
                                      </p:to>
                                    </p:set>
                                    <p:animEffect transition="in" filter="blinds(horizontal)">
                                      <p:cBhvr>
                                        <p:cTn id="7" dur="500"/>
                                        <p:tgtEl>
                                          <p:spTgt spid="7680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6803">
                                            <p:txEl>
                                              <p:pRg st="4" end="4"/>
                                            </p:txEl>
                                          </p:spTgt>
                                        </p:tgtEl>
                                        <p:attrNameLst>
                                          <p:attrName>style.visibility</p:attrName>
                                        </p:attrNameLst>
                                      </p:cBhvr>
                                      <p:to>
                                        <p:strVal val="visible"/>
                                      </p:to>
                                    </p:set>
                                    <p:animEffect transition="in" filter="blinds(horizontal)">
                                      <p:cBhvr>
                                        <p:cTn id="12" dur="500"/>
                                        <p:tgtEl>
                                          <p:spTgt spid="76803">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6803">
                                            <p:txEl>
                                              <p:pRg st="6" end="6"/>
                                            </p:txEl>
                                          </p:spTgt>
                                        </p:tgtEl>
                                        <p:attrNameLst>
                                          <p:attrName>style.visibility</p:attrName>
                                        </p:attrNameLst>
                                      </p:cBhvr>
                                      <p:to>
                                        <p:strVal val="visible"/>
                                      </p:to>
                                    </p:set>
                                    <p:animEffect transition="in" filter="blinds(horizontal)">
                                      <p:cBhvr>
                                        <p:cTn id="17" dur="500"/>
                                        <p:tgtEl>
                                          <p:spTgt spid="768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Content Placeholder 5"/>
          <p:cNvSpPr>
            <a:spLocks noGrp="1"/>
          </p:cNvSpPr>
          <p:nvPr>
            <p:ph idx="1"/>
          </p:nvPr>
        </p:nvSpPr>
        <p:spPr>
          <a:xfrm>
            <a:off x="457200" y="333375"/>
            <a:ext cx="8229600" cy="5792788"/>
          </a:xfrm>
        </p:spPr>
        <p:txBody>
          <a:bodyPr/>
          <a:lstStyle/>
          <a:p>
            <a:r>
              <a:rPr lang="en-GB" altLang="en-US" sz="2800" b="1" dirty="0">
                <a:cs typeface="Arial" panose="020B0604020202020204" pitchFamily="34" charset="0"/>
              </a:rPr>
              <a:t>Where possible, make lessons more challenging, or when concentration is needed, earlier in the day when ADHD medication is at it’s peak.</a:t>
            </a:r>
          </a:p>
          <a:p>
            <a:endParaRPr lang="en-GB" altLang="en-US" sz="2800" b="1" dirty="0">
              <a:cs typeface="Arial" panose="020B0604020202020204" pitchFamily="34" charset="0"/>
            </a:endParaRPr>
          </a:p>
          <a:p>
            <a:r>
              <a:rPr lang="en-GB" altLang="en-US" sz="2800" b="1" dirty="0">
                <a:cs typeface="Arial" panose="020B0604020202020204" pitchFamily="34" charset="0"/>
              </a:rPr>
              <a:t>Use of a computer helps maintain interest and attention for longer and adds motivation.</a:t>
            </a:r>
          </a:p>
          <a:p>
            <a:endParaRPr lang="en-GB" altLang="en-US" sz="2800" b="1" dirty="0">
              <a:cs typeface="Arial" panose="020B0604020202020204" pitchFamily="34" charset="0"/>
            </a:endParaRPr>
          </a:p>
          <a:p>
            <a:pPr>
              <a:buFontTx/>
              <a:buNone/>
            </a:pPr>
            <a:r>
              <a:rPr lang="en-GB" altLang="en-US" sz="2800" b="1" dirty="0">
                <a:cs typeface="Arial" panose="020B0604020202020204" pitchFamily="34" charset="0"/>
              </a:rPr>
              <a:t>    Try and provide a variety of learning activities during each lesson.</a:t>
            </a:r>
          </a:p>
          <a:p>
            <a:pPr>
              <a:buFontTx/>
              <a:buNone/>
            </a:pPr>
            <a:endParaRPr lang="en-GB" altLang="en-US" sz="2800" b="1" dirty="0">
              <a:cs typeface="Arial" panose="020B0604020202020204" pitchFamily="34" charset="0"/>
            </a:endParaRPr>
          </a:p>
          <a:p>
            <a:r>
              <a:rPr lang="en-GB" altLang="en-US" sz="2800" b="1" dirty="0">
                <a:cs typeface="Arial" panose="020B0604020202020204" pitchFamily="34" charset="0"/>
              </a:rPr>
              <a:t>Visual define the space in which written answers are to be recorded.</a:t>
            </a:r>
          </a:p>
          <a:p>
            <a:endParaRPr lang="en-GB" altLang="en-US" sz="2800" b="1" dirty="0">
              <a:cs typeface="Arial" panose="020B0604020202020204" pitchFamily="34" charset="0"/>
            </a:endParaRPr>
          </a:p>
          <a:p>
            <a:endParaRPr lang="en-GB" altLang="en-US" sz="2800" b="1" dirty="0">
              <a:cs typeface="Arial" panose="020B0604020202020204" pitchFamily="34" charset="0"/>
            </a:endParaRPr>
          </a:p>
          <a:p>
            <a:endParaRPr lang="en-GB" altLang="en-US" sz="2800" b="1" dirty="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Effect transition="in" filter="blinds(horizontal)">
                                      <p:cBhvr>
                                        <p:cTn id="7" dur="500"/>
                                        <p:tgtEl>
                                          <p:spTgt spid="798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9875">
                                            <p:txEl>
                                              <p:pRg st="2" end="2"/>
                                            </p:txEl>
                                          </p:spTgt>
                                        </p:tgtEl>
                                        <p:attrNameLst>
                                          <p:attrName>style.visibility</p:attrName>
                                        </p:attrNameLst>
                                      </p:cBhvr>
                                      <p:to>
                                        <p:strVal val="visible"/>
                                      </p:to>
                                    </p:set>
                                    <p:animEffect transition="in" filter="blinds(horizontal)">
                                      <p:cBhvr>
                                        <p:cTn id="12" dur="500"/>
                                        <p:tgtEl>
                                          <p:spTgt spid="798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9875">
                                            <p:txEl>
                                              <p:pRg st="4" end="4"/>
                                            </p:txEl>
                                          </p:spTgt>
                                        </p:tgtEl>
                                        <p:attrNameLst>
                                          <p:attrName>style.visibility</p:attrName>
                                        </p:attrNameLst>
                                      </p:cBhvr>
                                      <p:to>
                                        <p:strVal val="visible"/>
                                      </p:to>
                                    </p:set>
                                    <p:animEffect transition="in" filter="blinds(horizontal)">
                                      <p:cBhvr>
                                        <p:cTn id="17" dur="500"/>
                                        <p:tgtEl>
                                          <p:spTgt spid="7987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9875">
                                            <p:txEl>
                                              <p:pRg st="6" end="6"/>
                                            </p:txEl>
                                          </p:spTgt>
                                        </p:tgtEl>
                                        <p:attrNameLst>
                                          <p:attrName>style.visibility</p:attrName>
                                        </p:attrNameLst>
                                      </p:cBhvr>
                                      <p:to>
                                        <p:strVal val="visible"/>
                                      </p:to>
                                    </p:set>
                                    <p:animEffect transition="in" filter="blinds(horizontal)">
                                      <p:cBhvr>
                                        <p:cTn id="22" dur="500"/>
                                        <p:tgtEl>
                                          <p:spTgt spid="798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2"/>
          <p:cNvSpPr>
            <a:spLocks noGrp="1"/>
          </p:cNvSpPr>
          <p:nvPr>
            <p:ph type="title"/>
          </p:nvPr>
        </p:nvSpPr>
        <p:spPr/>
        <p:txBody>
          <a:bodyPr/>
          <a:lstStyle/>
          <a:p>
            <a:pPr algn="l"/>
            <a:r>
              <a:rPr lang="en-GB" altLang="en-US" sz="2800" b="1"/>
              <a:t>SEATING………</a:t>
            </a:r>
          </a:p>
        </p:txBody>
      </p:sp>
      <p:sp>
        <p:nvSpPr>
          <p:cNvPr id="4" name="Content Placeholder 3"/>
          <p:cNvSpPr>
            <a:spLocks noGrp="1"/>
          </p:cNvSpPr>
          <p:nvPr>
            <p:ph idx="1"/>
          </p:nvPr>
        </p:nvSpPr>
        <p:spPr>
          <a:xfrm>
            <a:off x="457200" y="2060575"/>
            <a:ext cx="8229600" cy="4464050"/>
          </a:xfrm>
        </p:spPr>
        <p:txBody>
          <a:bodyPr/>
          <a:lstStyle/>
          <a:p>
            <a:r>
              <a:rPr lang="en-GB" altLang="en-US" sz="2800" b="1">
                <a:cs typeface="Arial" panose="020B0604020202020204" pitchFamily="34" charset="0"/>
              </a:rPr>
              <a:t>Create a quiet area free form distractions for test taking or quiet study.</a:t>
            </a:r>
          </a:p>
          <a:p>
            <a:endParaRPr lang="en-GB" altLang="en-US" sz="2800" b="1">
              <a:cs typeface="Arial" panose="020B0604020202020204" pitchFamily="34" charset="0"/>
            </a:endParaRPr>
          </a:p>
          <a:p>
            <a:r>
              <a:rPr lang="en-GB" altLang="en-US" sz="2800" b="1">
                <a:cs typeface="Arial" panose="020B0604020202020204" pitchFamily="34" charset="0"/>
              </a:rPr>
              <a:t>Seat away from windows and doors when possible.</a:t>
            </a:r>
          </a:p>
          <a:p>
            <a:endParaRPr lang="en-GB" altLang="en-US" sz="2800" b="1">
              <a:cs typeface="Arial" panose="020B0604020202020204" pitchFamily="34" charset="0"/>
            </a:endParaRPr>
          </a:p>
          <a:p>
            <a:r>
              <a:rPr lang="en-GB" altLang="en-US" sz="2800" b="1">
                <a:cs typeface="Arial" panose="020B0604020202020204" pitchFamily="34" charset="0"/>
              </a:rPr>
              <a:t>Always try and seat pupil at the front and side of the class so he or she can see everything that is going on around them.</a:t>
            </a:r>
          </a:p>
        </p:txBody>
      </p:sp>
      <p:pic>
        <p:nvPicPr>
          <p:cNvPr id="5" name="Picture 4" descr="adhd cartoon classroom 2.jpg"/>
          <p:cNvPicPr>
            <a:picLocks noChangeAspect="1"/>
          </p:cNvPicPr>
          <p:nvPr/>
        </p:nvPicPr>
        <p:blipFill>
          <a:blip r:embed="rId2" cstate="print"/>
          <a:stretch>
            <a:fillRect/>
          </a:stretch>
        </p:blipFill>
        <p:spPr>
          <a:xfrm>
            <a:off x="4788024" y="188641"/>
            <a:ext cx="3359274" cy="165618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 descr="seating plan 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4038" y="200025"/>
            <a:ext cx="5495925" cy="645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1" descr="seating plan 3 seat mov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19275" y="195263"/>
            <a:ext cx="5505450"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893DE47A-9F12-4CB5-9AF3-DE8A192C0712}" type="slidenum">
              <a:rPr lang="en-GB" altLang="en-US" sz="1400" i="1">
                <a:solidFill>
                  <a:srgbClr val="B9753D"/>
                </a:solidFill>
              </a:rPr>
              <a:pPr algn="r" eaLnBrk="1" hangingPunct="1"/>
              <a:t>61</a:t>
            </a:fld>
            <a:endParaRPr lang="en-GB" altLang="en-US" sz="1400" i="1">
              <a:solidFill>
                <a:srgbClr val="B9753D"/>
              </a:solidFill>
            </a:endParaRPr>
          </a:p>
        </p:txBody>
      </p:sp>
      <p:sp>
        <p:nvSpPr>
          <p:cNvPr id="77827" name="Rectangle 1"/>
          <p:cNvSpPr>
            <a:spLocks noChangeArrowheads="1"/>
          </p:cNvSpPr>
          <p:nvPr/>
        </p:nvSpPr>
        <p:spPr bwMode="auto">
          <a:xfrm>
            <a:off x="468313" y="623888"/>
            <a:ext cx="8135937" cy="553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914400" algn="l"/>
              </a:tabLst>
              <a:defRPr sz="2800" b="1">
                <a:solidFill>
                  <a:schemeClr val="tx1"/>
                </a:solidFill>
                <a:latin typeface="Arial" panose="020B0604020202020204" pitchFamily="34" charset="0"/>
              </a:defRPr>
            </a:lvl1pPr>
            <a:lvl2pPr marL="742950" indent="-285750">
              <a:tabLst>
                <a:tab pos="914400" algn="l"/>
              </a:tabLst>
              <a:defRPr sz="2800" b="1">
                <a:solidFill>
                  <a:schemeClr val="tx1"/>
                </a:solidFill>
                <a:latin typeface="Arial" panose="020B0604020202020204" pitchFamily="34" charset="0"/>
              </a:defRPr>
            </a:lvl2pPr>
            <a:lvl3pPr marL="1143000" indent="-228600">
              <a:tabLst>
                <a:tab pos="914400" algn="l"/>
              </a:tabLst>
              <a:defRPr sz="2800" b="1">
                <a:solidFill>
                  <a:schemeClr val="tx1"/>
                </a:solidFill>
                <a:latin typeface="Arial" panose="020B0604020202020204" pitchFamily="34" charset="0"/>
              </a:defRPr>
            </a:lvl3pPr>
            <a:lvl4pPr marL="1600200" indent="-228600">
              <a:tabLst>
                <a:tab pos="914400" algn="l"/>
              </a:tabLst>
              <a:defRPr sz="2800" b="1">
                <a:solidFill>
                  <a:schemeClr val="tx1"/>
                </a:solidFill>
                <a:latin typeface="Arial" panose="020B0604020202020204" pitchFamily="34" charset="0"/>
              </a:defRPr>
            </a:lvl4pPr>
            <a:lvl5pPr marL="2057400" indent="-228600">
              <a:tabLst>
                <a:tab pos="9144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9pPr>
          </a:lstStyle>
          <a:p>
            <a:pPr eaLnBrk="1" hangingPunct="1">
              <a:buFontTx/>
              <a:buChar char="•"/>
            </a:pPr>
            <a:r>
              <a:rPr lang="en-GB" altLang="en-US" sz="2000">
                <a:cs typeface="Times New Roman" panose="02020603050405020304" pitchFamily="18" charset="0"/>
              </a:rPr>
              <a:t> </a:t>
            </a:r>
            <a:r>
              <a:rPr lang="en-GB" altLang="en-US">
                <a:cs typeface="Times New Roman" panose="02020603050405020304" pitchFamily="18" charset="0"/>
              </a:rPr>
              <a:t>Some children/young people often get ‘muddled-up’</a:t>
            </a:r>
            <a:r>
              <a:rPr lang="en-GB" altLang="en-US">
                <a:cs typeface="Arial" panose="020B0604020202020204" pitchFamily="34" charset="0"/>
              </a:rPr>
              <a:t> </a:t>
            </a:r>
            <a:r>
              <a:rPr lang="en-GB" altLang="en-US">
                <a:cs typeface="Times New Roman" panose="02020603050405020304" pitchFamily="18" charset="0"/>
              </a:rPr>
              <a:t>when trying to tell you something. You may have to stop them at times to bring them back on track.</a:t>
            </a:r>
            <a:r>
              <a:rPr lang="en-GB" altLang="en-US">
                <a:cs typeface="Arial" panose="020B0604020202020204" pitchFamily="34" charset="0"/>
              </a:rPr>
              <a:t> </a:t>
            </a:r>
            <a:r>
              <a:rPr lang="en-GB" altLang="en-US">
                <a:cs typeface="Times New Roman" panose="02020603050405020304" pitchFamily="18" charset="0"/>
              </a:rPr>
              <a:t>  Sometimes it may feel like they are lying</a:t>
            </a:r>
            <a:endParaRPr lang="en-GB" altLang="en-US">
              <a:cs typeface="Arial" panose="020B0604020202020204" pitchFamily="34" charset="0"/>
            </a:endParaRPr>
          </a:p>
          <a:p>
            <a:r>
              <a:rPr lang="en-GB" altLang="en-US">
                <a:cs typeface="Times New Roman" panose="02020603050405020304" pitchFamily="18" charset="0"/>
              </a:rPr>
              <a:t>when they can’t tell the story correctly.</a:t>
            </a:r>
          </a:p>
          <a:p>
            <a:endParaRPr lang="en-GB" altLang="en-US">
              <a:cs typeface="Arial" panose="020B0604020202020204" pitchFamily="34" charset="0"/>
            </a:endParaRPr>
          </a:p>
          <a:p>
            <a:pPr>
              <a:buFontTx/>
              <a:buChar char="•"/>
            </a:pPr>
            <a:r>
              <a:rPr lang="en-GB" altLang="en-US">
                <a:cs typeface="Times New Roman" panose="02020603050405020304" pitchFamily="18" charset="0"/>
              </a:rPr>
              <a:t> As some children/young people have no concept of</a:t>
            </a:r>
            <a:r>
              <a:rPr lang="en-GB" altLang="en-US">
                <a:cs typeface="Arial" panose="020B0604020202020204" pitchFamily="34" charset="0"/>
              </a:rPr>
              <a:t> </a:t>
            </a:r>
            <a:r>
              <a:rPr lang="en-GB" altLang="en-US">
                <a:cs typeface="Times New Roman" panose="02020603050405020304" pitchFamily="18" charset="0"/>
              </a:rPr>
              <a:t>time they may need extra support in reminding them that they need to be somewhere, or they have limited time to complete a task.</a:t>
            </a:r>
            <a:endParaRPr lang="en-GB" altLang="en-US">
              <a:cs typeface="Arial" panose="020B0604020202020204" pitchFamily="34" charset="0"/>
            </a:endParaRPr>
          </a:p>
          <a:p>
            <a:endParaRPr lang="en-GB" altLang="en-US" sz="180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animEffect transition="in" filter="blinds(horizontal)">
                                      <p:cBhvr>
                                        <p:cTn id="7" dur="500"/>
                                        <p:tgtEl>
                                          <p:spTgt spid="7782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7827">
                                            <p:txEl>
                                              <p:pRg st="1" end="1"/>
                                            </p:txEl>
                                          </p:spTgt>
                                        </p:tgtEl>
                                        <p:attrNameLst>
                                          <p:attrName>style.visibility</p:attrName>
                                        </p:attrNameLst>
                                      </p:cBhvr>
                                      <p:to>
                                        <p:strVal val="visible"/>
                                      </p:to>
                                    </p:set>
                                    <p:animEffect transition="in" filter="blinds(horizontal)">
                                      <p:cBhvr>
                                        <p:cTn id="10" dur="500"/>
                                        <p:tgtEl>
                                          <p:spTgt spid="77827">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77827">
                                            <p:txEl>
                                              <p:pRg st="3" end="3"/>
                                            </p:txEl>
                                          </p:spTgt>
                                        </p:tgtEl>
                                        <p:attrNameLst>
                                          <p:attrName>style.visibility</p:attrName>
                                        </p:attrNameLst>
                                      </p:cBhvr>
                                      <p:to>
                                        <p:strVal val="visible"/>
                                      </p:to>
                                    </p:set>
                                    <p:animEffect transition="in" filter="blinds(horizontal)">
                                      <p:cBhvr>
                                        <p:cTn id="15" dur="500"/>
                                        <p:tgtEl>
                                          <p:spTgt spid="778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C66C4708-90C5-486D-85FF-F4C3B551F59A}" type="slidenum">
              <a:rPr lang="en-GB" altLang="en-US" sz="1400" i="1">
                <a:solidFill>
                  <a:srgbClr val="B9753D"/>
                </a:solidFill>
              </a:rPr>
              <a:pPr algn="r" eaLnBrk="1" hangingPunct="1"/>
              <a:t>62</a:t>
            </a:fld>
            <a:endParaRPr lang="en-GB" altLang="en-US" sz="1400" i="1">
              <a:solidFill>
                <a:srgbClr val="B9753D"/>
              </a:solidFill>
            </a:endParaRPr>
          </a:p>
        </p:txBody>
      </p:sp>
      <p:sp>
        <p:nvSpPr>
          <p:cNvPr id="78851" name="Rectangle 1"/>
          <p:cNvSpPr>
            <a:spLocks noChangeArrowheads="1"/>
          </p:cNvSpPr>
          <p:nvPr/>
        </p:nvSpPr>
        <p:spPr bwMode="auto">
          <a:xfrm>
            <a:off x="539750" y="1808163"/>
            <a:ext cx="6985000"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buFontTx/>
              <a:buChar char="•"/>
            </a:pPr>
            <a:r>
              <a:rPr lang="en-GB" altLang="en-US" sz="2000">
                <a:cs typeface="Times New Roman" panose="02020603050405020304" pitchFamily="18" charset="0"/>
              </a:rPr>
              <a:t> </a:t>
            </a:r>
            <a:r>
              <a:rPr lang="en-GB" altLang="en-US">
                <a:cs typeface="Times New Roman" panose="02020603050405020304" pitchFamily="18" charset="0"/>
              </a:rPr>
              <a:t>Always try and choose a time when the pupil is more co-operative.</a:t>
            </a:r>
          </a:p>
          <a:p>
            <a:pPr eaLnBrk="1" hangingPunct="1"/>
            <a:endParaRPr lang="en-GB" altLang="en-US">
              <a:cs typeface="Arial" panose="020B0604020202020204" pitchFamily="34" charset="0"/>
            </a:endParaRPr>
          </a:p>
          <a:p>
            <a:pPr>
              <a:buFontTx/>
              <a:buChar char="•"/>
            </a:pPr>
            <a:r>
              <a:rPr lang="en-GB" altLang="en-US">
                <a:cs typeface="Times New Roman" panose="02020603050405020304" pitchFamily="18" charset="0"/>
              </a:rPr>
              <a:t> Don’t try and communicate when the pupil is angry, this will only make matters  worse. Try and keep calm and find somewhere quiet they can go.</a:t>
            </a:r>
            <a:endParaRPr lang="en-GB" altLang="en-US">
              <a:cs typeface="Arial" panose="020B0604020202020204" pitchFamily="34" charset="0"/>
            </a:endParaRPr>
          </a:p>
          <a:p>
            <a:endParaRPr lang="en-GB" altLang="en-US" sz="1800">
              <a:cs typeface="Arial" panose="020B0604020202020204" pitchFamily="34" charset="0"/>
            </a:endParaRPr>
          </a:p>
        </p:txBody>
      </p:sp>
      <p:sp>
        <p:nvSpPr>
          <p:cNvPr id="73732" name="TextBox 4"/>
          <p:cNvSpPr txBox="1">
            <a:spLocks noChangeArrowheads="1"/>
          </p:cNvSpPr>
          <p:nvPr/>
        </p:nvSpPr>
        <p:spPr bwMode="auto">
          <a:xfrm>
            <a:off x="900113" y="765175"/>
            <a:ext cx="74882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GB" altLang="en-US">
                <a:solidFill>
                  <a:srgbClr val="FFFF00"/>
                </a:solidFill>
              </a:rPr>
              <a:t>COMMUNICATING EFFECTIVELY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blinds(horizontal)">
                                      <p:cBhvr>
                                        <p:cTn id="7" dur="500"/>
                                        <p:tgtEl>
                                          <p:spTgt spid="788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8851">
                                            <p:txEl>
                                              <p:pRg st="2" end="2"/>
                                            </p:txEl>
                                          </p:spTgt>
                                        </p:tgtEl>
                                        <p:attrNameLst>
                                          <p:attrName>style.visibility</p:attrName>
                                        </p:attrNameLst>
                                      </p:cBhvr>
                                      <p:to>
                                        <p:strVal val="visible"/>
                                      </p:to>
                                    </p:set>
                                    <p:animEffect transition="in" filter="blinds(horizontal)">
                                      <p:cBhvr>
                                        <p:cTn id="12" dur="500"/>
                                        <p:tgtEl>
                                          <p:spTgt spid="788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2FEC3E88-9315-4C81-AD5E-EF99DBE42103}" type="slidenum">
              <a:rPr lang="en-GB" altLang="en-US" sz="1400" i="1">
                <a:solidFill>
                  <a:srgbClr val="B9753D"/>
                </a:solidFill>
              </a:rPr>
              <a:pPr algn="r" eaLnBrk="1" hangingPunct="1"/>
              <a:t>63</a:t>
            </a:fld>
            <a:endParaRPr lang="en-GB" altLang="en-US" sz="1400" i="1">
              <a:solidFill>
                <a:srgbClr val="B9753D"/>
              </a:solidFill>
            </a:endParaRPr>
          </a:p>
        </p:txBody>
      </p:sp>
      <p:sp>
        <p:nvSpPr>
          <p:cNvPr id="79875" name="Rectangle 1"/>
          <p:cNvSpPr>
            <a:spLocks noChangeArrowheads="1"/>
          </p:cNvSpPr>
          <p:nvPr/>
        </p:nvSpPr>
        <p:spPr bwMode="auto">
          <a:xfrm>
            <a:off x="468313" y="1249363"/>
            <a:ext cx="7127875" cy="498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buFontTx/>
              <a:buChar char="•"/>
            </a:pPr>
            <a:r>
              <a:rPr lang="en-GB" altLang="en-US" sz="2000">
                <a:cs typeface="Times New Roman" panose="02020603050405020304" pitchFamily="18" charset="0"/>
              </a:rPr>
              <a:t>  Try to gain eye contact when you can, this is not always easy. With younger children ask them to put their hands on top of yours, tell them the talking vibrations can help you hear them more clearly. It can help them focus more.</a:t>
            </a:r>
          </a:p>
          <a:p>
            <a:pPr eaLnBrk="1" hangingPunct="1"/>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 Your speech needs to be clear and heard.  Keep all messages simple and direct.  Use as fewer words as possible to get your message across.</a:t>
            </a:r>
          </a:p>
          <a:p>
            <a:endParaRPr lang="en-GB" altLang="en-US" sz="2000">
              <a:cs typeface="Times New Roman" panose="02020603050405020304" pitchFamily="18" charset="0"/>
            </a:endParaRPr>
          </a:p>
          <a:p>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 Use Active Listening by showing the pupil you are willing to listen to them.  When you need to, repeat back to them what they are trying to say and how they might feel.</a:t>
            </a:r>
            <a:endParaRPr lang="en-GB" altLang="en-US" sz="2000">
              <a:cs typeface="Arial" panose="020B0604020202020204" pitchFamily="34" charset="0"/>
            </a:endParaRPr>
          </a:p>
          <a:p>
            <a:endParaRPr lang="en-GB" altLang="en-US" sz="180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Effect transition="in" filter="box(in)">
                                      <p:cBhvr>
                                        <p:cTn id="7" dur="500"/>
                                        <p:tgtEl>
                                          <p:spTgt spid="798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9875">
                                            <p:txEl>
                                              <p:pRg st="2" end="2"/>
                                            </p:txEl>
                                          </p:spTgt>
                                        </p:tgtEl>
                                        <p:attrNameLst>
                                          <p:attrName>style.visibility</p:attrName>
                                        </p:attrNameLst>
                                      </p:cBhvr>
                                      <p:to>
                                        <p:strVal val="visible"/>
                                      </p:to>
                                    </p:set>
                                    <p:animEffect transition="in" filter="blinds(horizontal)">
                                      <p:cBhvr>
                                        <p:cTn id="12" dur="500"/>
                                        <p:tgtEl>
                                          <p:spTgt spid="798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9875">
                                            <p:txEl>
                                              <p:pRg st="5" end="5"/>
                                            </p:txEl>
                                          </p:spTgt>
                                        </p:tgtEl>
                                        <p:attrNameLst>
                                          <p:attrName>style.visibility</p:attrName>
                                        </p:attrNameLst>
                                      </p:cBhvr>
                                      <p:to>
                                        <p:strVal val="visible"/>
                                      </p:to>
                                    </p:set>
                                    <p:animEffect transition="in" filter="blinds(horizontal)">
                                      <p:cBhvr>
                                        <p:cTn id="17" dur="500"/>
                                        <p:tgtEl>
                                          <p:spTgt spid="798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921F9AA0-35D7-4595-8484-F456C6DC9270}" type="slidenum">
              <a:rPr lang="en-GB" altLang="en-US" sz="1400" i="1">
                <a:solidFill>
                  <a:srgbClr val="B9753D"/>
                </a:solidFill>
              </a:rPr>
              <a:pPr algn="r" eaLnBrk="1" hangingPunct="1"/>
              <a:t>64</a:t>
            </a:fld>
            <a:endParaRPr lang="en-GB" altLang="en-US" sz="1400" i="1">
              <a:solidFill>
                <a:srgbClr val="B9753D"/>
              </a:solidFill>
            </a:endParaRPr>
          </a:p>
        </p:txBody>
      </p:sp>
      <p:sp>
        <p:nvSpPr>
          <p:cNvPr id="75779" name="Rectangle 1"/>
          <p:cNvSpPr>
            <a:spLocks noChangeArrowheads="1"/>
          </p:cNvSpPr>
          <p:nvPr/>
        </p:nvSpPr>
        <p:spPr bwMode="auto">
          <a:xfrm>
            <a:off x="468313" y="1485900"/>
            <a:ext cx="7559675" cy="418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GB" altLang="en-US" u="sng">
                <a:solidFill>
                  <a:srgbClr val="FFFF00"/>
                </a:solidFill>
                <a:cs typeface="Times New Roman" panose="02020603050405020304" pitchFamily="18" charset="0"/>
              </a:rPr>
              <a:t>Give them a structure for conversations:</a:t>
            </a:r>
          </a:p>
          <a:p>
            <a:pPr eaLnBrk="1" hangingPunct="1"/>
            <a:endParaRPr lang="en-GB" altLang="en-US" sz="2000">
              <a:cs typeface="Times New Roman" panose="02020603050405020304" pitchFamily="18" charset="0"/>
            </a:endParaRPr>
          </a:p>
          <a:p>
            <a:pPr>
              <a:buFontTx/>
              <a:buChar char="•"/>
            </a:pPr>
            <a:r>
              <a:rPr lang="en-GB" altLang="en-US" sz="2000">
                <a:cs typeface="Arial" panose="020B0604020202020204" pitchFamily="34" charset="0"/>
              </a:rPr>
              <a:t> </a:t>
            </a:r>
            <a:r>
              <a:rPr lang="en-GB" altLang="en-US" sz="2000">
                <a:cs typeface="Times New Roman" panose="02020603050405020304" pitchFamily="18" charset="0"/>
              </a:rPr>
              <a:t>Make two signs together with your child.</a:t>
            </a:r>
            <a:br>
              <a:rPr lang="en-GB" altLang="en-US" sz="2000">
                <a:cs typeface="Times New Roman" panose="02020603050405020304" pitchFamily="18" charset="0"/>
              </a:rPr>
            </a:br>
            <a:endParaRPr lang="en-GB" altLang="en-US" sz="2000">
              <a:cs typeface="Times New Roman" panose="02020603050405020304" pitchFamily="18" charset="0"/>
            </a:endParaRPr>
          </a:p>
          <a:p>
            <a:pPr>
              <a:buFontTx/>
              <a:buChar char="•"/>
            </a:pPr>
            <a:r>
              <a:rPr lang="en-GB" altLang="en-US" sz="2000">
                <a:cs typeface="Times New Roman" panose="02020603050405020304" pitchFamily="18" charset="0"/>
              </a:rPr>
              <a:t> Draw an EAR on a card – this will identify the listener. </a:t>
            </a:r>
            <a:endParaRPr lang="en-GB" altLang="en-US" sz="2000">
              <a:cs typeface="Arial" panose="020B0604020202020204" pitchFamily="34" charset="0"/>
            </a:endParaRPr>
          </a:p>
          <a:p>
            <a:r>
              <a:rPr lang="en-GB" altLang="en-US" sz="2000">
                <a:cs typeface="Times New Roman" panose="02020603050405020304" pitchFamily="18" charset="0"/>
              </a:rPr>
              <a:t>(Can’t speak when holding the EAR card)</a:t>
            </a:r>
            <a:br>
              <a:rPr lang="en-GB" altLang="en-US" sz="2000">
                <a:cs typeface="Times New Roman" panose="02020603050405020304" pitchFamily="18" charset="0"/>
              </a:rPr>
            </a:br>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 Draw a MOUTH on the other card – this will identify the speaker.</a:t>
            </a:r>
            <a:br>
              <a:rPr lang="en-GB" altLang="en-US" sz="2000">
                <a:cs typeface="Times New Roman" panose="02020603050405020304" pitchFamily="18" charset="0"/>
              </a:rPr>
            </a:br>
            <a:endParaRPr lang="en-GB" altLang="en-US" sz="2000">
              <a:cs typeface="Arial" panose="020B0604020202020204" pitchFamily="34" charset="0"/>
            </a:endParaRPr>
          </a:p>
          <a:p>
            <a:r>
              <a:rPr lang="en-GB" altLang="en-US" sz="2000">
                <a:cs typeface="Times New Roman" panose="02020603050405020304" pitchFamily="18" charset="0"/>
              </a:rPr>
              <a:t>This can make communication more fun whilst also helping to teach the child rules of communicating.</a:t>
            </a:r>
            <a:endParaRPr lang="en-GB" altLang="en-US" sz="2000">
              <a:cs typeface="Arial" panose="020B0604020202020204" pitchFamily="34" charset="0"/>
            </a:endParaRPr>
          </a:p>
          <a:p>
            <a:endParaRPr lang="en-GB" altLang="en-US" sz="1800">
              <a:cs typeface="Arial" panose="020B0604020202020204"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E38F7870-A00C-4206-AC64-45EC8A764720}" type="slidenum">
              <a:rPr lang="en-GB" altLang="en-US" sz="1400" i="1">
                <a:solidFill>
                  <a:srgbClr val="B9753D"/>
                </a:solidFill>
              </a:rPr>
              <a:pPr algn="r" eaLnBrk="1" hangingPunct="1"/>
              <a:t>65</a:t>
            </a:fld>
            <a:endParaRPr lang="en-GB" altLang="en-US" sz="1400" i="1">
              <a:solidFill>
                <a:srgbClr val="B9753D"/>
              </a:solidFill>
            </a:endParaRPr>
          </a:p>
        </p:txBody>
      </p:sp>
      <p:pic>
        <p:nvPicPr>
          <p:cNvPr id="89091" name="Picture 1"/>
          <p:cNvPicPr>
            <a:picLocks noChangeAspect="1" noChangeArrowheads="1"/>
          </p:cNvPicPr>
          <p:nvPr/>
        </p:nvPicPr>
        <p:blipFill>
          <a:blip r:embed="rId2"/>
          <a:srcRect/>
          <a:stretch>
            <a:fillRect/>
          </a:stretch>
        </p:blipFill>
        <p:spPr bwMode="auto">
          <a:xfrm>
            <a:off x="4140200" y="1412875"/>
            <a:ext cx="3455988" cy="4662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6804" name="Rectangle 2"/>
          <p:cNvSpPr>
            <a:spLocks noChangeArrowheads="1"/>
          </p:cNvSpPr>
          <p:nvPr/>
        </p:nvSpPr>
        <p:spPr bwMode="auto">
          <a:xfrm>
            <a:off x="1116013" y="3068638"/>
            <a:ext cx="1871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ctr" eaLnBrk="1" hangingPunct="1"/>
            <a:r>
              <a:rPr lang="en-GB" altLang="en-US" sz="5400">
                <a:cs typeface="Times New Roman" panose="02020603050405020304" pitchFamily="18" charset="0"/>
              </a:rPr>
              <a:t>EAR</a:t>
            </a:r>
            <a:endParaRPr lang="en-GB" altLang="en-US" sz="5400">
              <a:cs typeface="Arial" panose="020B0604020202020204" pitchFamily="34"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1F8BB45F-6C92-4B2A-AB6B-BDAC5B5ECF5C}" type="slidenum">
              <a:rPr lang="en-GB" altLang="en-US" sz="1400" i="1">
                <a:solidFill>
                  <a:srgbClr val="B9753D"/>
                </a:solidFill>
              </a:rPr>
              <a:pPr algn="r" eaLnBrk="1" hangingPunct="1"/>
              <a:t>66</a:t>
            </a:fld>
            <a:endParaRPr lang="en-GB" altLang="en-US" sz="1400" i="1">
              <a:solidFill>
                <a:srgbClr val="B9753D"/>
              </a:solidFill>
            </a:endParaRPr>
          </a:p>
        </p:txBody>
      </p:sp>
      <p:pic>
        <p:nvPicPr>
          <p:cNvPr id="90115" name="Picture 1"/>
          <p:cNvPicPr>
            <a:picLocks noChangeAspect="1" noChangeArrowheads="1"/>
          </p:cNvPicPr>
          <p:nvPr/>
        </p:nvPicPr>
        <p:blipFill>
          <a:blip r:embed="rId2"/>
          <a:srcRect/>
          <a:stretch>
            <a:fillRect/>
          </a:stretch>
        </p:blipFill>
        <p:spPr bwMode="auto">
          <a:xfrm>
            <a:off x="1403350" y="1484313"/>
            <a:ext cx="6400800" cy="3101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7828" name="Rectangle 2"/>
          <p:cNvSpPr>
            <a:spLocks noChangeArrowheads="1"/>
          </p:cNvSpPr>
          <p:nvPr/>
        </p:nvSpPr>
        <p:spPr bwMode="auto">
          <a:xfrm>
            <a:off x="3059113" y="4941888"/>
            <a:ext cx="2844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ctr" eaLnBrk="1" hangingPunct="1"/>
            <a:r>
              <a:rPr lang="en-GB" altLang="en-US" sz="5400">
                <a:cs typeface="Times New Roman" panose="02020603050405020304" pitchFamily="18" charset="0"/>
              </a:rPr>
              <a:t>MOUTH</a:t>
            </a:r>
            <a:endParaRPr lang="en-GB" altLang="en-US" sz="5400">
              <a:cs typeface="Arial" panose="020B0604020202020204" pitchFamily="34"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457200" y="274638"/>
            <a:ext cx="8229600" cy="706437"/>
          </a:xfrm>
        </p:spPr>
        <p:txBody>
          <a:bodyPr/>
          <a:lstStyle/>
          <a:p>
            <a:r>
              <a:rPr lang="en-GB" altLang="en-US">
                <a:solidFill>
                  <a:srgbClr val="FFFF00"/>
                </a:solidFill>
              </a:rPr>
              <a:t>“I need some help please”</a:t>
            </a:r>
          </a:p>
        </p:txBody>
      </p:sp>
      <p:sp>
        <p:nvSpPr>
          <p:cNvPr id="78851" name="Content Placeholder 2"/>
          <p:cNvSpPr>
            <a:spLocks noGrp="1"/>
          </p:cNvSpPr>
          <p:nvPr>
            <p:ph sz="half" idx="1"/>
          </p:nvPr>
        </p:nvSpPr>
        <p:spPr>
          <a:xfrm>
            <a:off x="457200" y="1600200"/>
            <a:ext cx="4038600" cy="4525963"/>
          </a:xfrm>
        </p:spPr>
        <p:txBody>
          <a:bodyPr/>
          <a:lstStyle/>
          <a:p>
            <a:pPr algn="ctr">
              <a:buFontTx/>
              <a:buNone/>
            </a:pPr>
            <a:r>
              <a:rPr lang="en-GB" altLang="en-US"/>
              <a:t>“I NEED HELP”</a:t>
            </a:r>
          </a:p>
        </p:txBody>
      </p:sp>
      <p:sp>
        <p:nvSpPr>
          <p:cNvPr id="78852" name="Content Placeholder 3"/>
          <p:cNvSpPr>
            <a:spLocks noGrp="1"/>
          </p:cNvSpPr>
          <p:nvPr>
            <p:ph sz="half" idx="2"/>
          </p:nvPr>
        </p:nvSpPr>
        <p:spPr>
          <a:xfrm>
            <a:off x="4643438" y="1628775"/>
            <a:ext cx="4038600" cy="4525963"/>
          </a:xfrm>
        </p:spPr>
        <p:txBody>
          <a:bodyPr/>
          <a:lstStyle/>
          <a:p>
            <a:pPr algn="ctr">
              <a:buFontTx/>
              <a:buNone/>
            </a:pPr>
            <a:r>
              <a:rPr lang="en-GB" altLang="en-US"/>
              <a:t>“I’M OKAY FOR NOW”</a:t>
            </a:r>
          </a:p>
        </p:txBody>
      </p:sp>
      <p:sp>
        <p:nvSpPr>
          <p:cNvPr id="78853" name="Rectangle 4"/>
          <p:cNvSpPr>
            <a:spLocks noChangeArrowheads="1"/>
          </p:cNvSpPr>
          <p:nvPr/>
        </p:nvSpPr>
        <p:spPr bwMode="auto">
          <a:xfrm>
            <a:off x="2051050" y="2492375"/>
            <a:ext cx="865188" cy="720725"/>
          </a:xfrm>
          <a:prstGeom prst="rect">
            <a:avLst/>
          </a:prstGeom>
          <a:solidFill>
            <a:srgbClr val="FF0000"/>
          </a:solidFill>
          <a:ln w="9525" algn="ctr">
            <a:solidFill>
              <a:schemeClr val="tx1"/>
            </a:solidFill>
            <a:round/>
            <a:headEnd/>
            <a:tailEnd/>
          </a:ln>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endParaRPr lang="en-US" altLang="en-US"/>
          </a:p>
        </p:txBody>
      </p:sp>
      <p:sp>
        <p:nvSpPr>
          <p:cNvPr id="6" name="Rectangle 5"/>
          <p:cNvSpPr/>
          <p:nvPr/>
        </p:nvSpPr>
        <p:spPr bwMode="auto">
          <a:xfrm>
            <a:off x="6156325" y="2492375"/>
            <a:ext cx="863600" cy="720725"/>
          </a:xfrm>
          <a:prstGeom prst="rect">
            <a:avLst/>
          </a:prstGeom>
          <a:solidFill>
            <a:schemeClr val="accent6"/>
          </a:solidFill>
          <a:ln w="9525" cap="flat" cmpd="sng" algn="ctr">
            <a:solidFill>
              <a:schemeClr val="tx1"/>
            </a:solidFill>
            <a:prstDash val="solid"/>
            <a:round/>
            <a:headEnd type="none" w="med" len="med"/>
            <a:tailEnd type="none" w="med" len="med"/>
          </a:ln>
          <a:effectLst/>
        </p:spPr>
        <p:txBody>
          <a:bodyPr/>
          <a:lstStyle/>
          <a:p>
            <a:pPr eaLnBrk="1" hangingPunct="1">
              <a:defRPr/>
            </a:pPr>
            <a:endParaRPr lang="en-GB">
              <a:latin typeface="Arial" charset="0"/>
            </a:endParaRPr>
          </a:p>
        </p:txBody>
      </p:sp>
      <p:pic>
        <p:nvPicPr>
          <p:cNvPr id="90119" name="Picture 7" descr="frustrated2.jpg"/>
          <p:cNvPicPr>
            <a:picLocks noChangeAspect="1"/>
          </p:cNvPicPr>
          <p:nvPr/>
        </p:nvPicPr>
        <p:blipFill>
          <a:blip r:embed="rId2" cstate="print"/>
          <a:srcRect/>
          <a:stretch>
            <a:fillRect/>
          </a:stretch>
        </p:blipFill>
        <p:spPr bwMode="auto">
          <a:xfrm>
            <a:off x="971550" y="3644900"/>
            <a:ext cx="3070225" cy="2043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0120" name="Picture 8" descr="Confident,%20smiling%20child.jpg"/>
          <p:cNvPicPr>
            <a:picLocks noChangeAspect="1"/>
          </p:cNvPicPr>
          <p:nvPr/>
        </p:nvPicPr>
        <p:blipFill>
          <a:blip r:embed="rId3" cstate="print"/>
          <a:srcRect/>
          <a:stretch>
            <a:fillRect/>
          </a:stretch>
        </p:blipFill>
        <p:spPr bwMode="auto">
          <a:xfrm>
            <a:off x="5148263" y="3644900"/>
            <a:ext cx="3097212" cy="20399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8857" name="TextBox 9"/>
          <p:cNvSpPr txBox="1">
            <a:spLocks noChangeArrowheads="1"/>
          </p:cNvSpPr>
          <p:nvPr/>
        </p:nvSpPr>
        <p:spPr bwMode="auto">
          <a:xfrm>
            <a:off x="1187450" y="5949950"/>
            <a:ext cx="68405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GB" altLang="en-US" sz="1400"/>
              <a:t>If the child does not want to use the coloured card a small ruler could be used with a green dot on one side and a red dot on the other.</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4"/>
          <p:cNvSpPr>
            <a:spLocks noGrp="1"/>
          </p:cNvSpPr>
          <p:nvPr>
            <p:ph type="title"/>
          </p:nvPr>
        </p:nvSpPr>
        <p:spPr>
          <a:xfrm>
            <a:off x="457200" y="274638"/>
            <a:ext cx="8229600" cy="633412"/>
          </a:xfrm>
        </p:spPr>
        <p:txBody>
          <a:bodyPr/>
          <a:lstStyle/>
          <a:p>
            <a:r>
              <a:rPr lang="en-GB" altLang="en-US" sz="3200" b="1"/>
              <a:t>VERBAL INTERUPTIONS</a:t>
            </a:r>
          </a:p>
        </p:txBody>
      </p:sp>
      <p:sp>
        <p:nvSpPr>
          <p:cNvPr id="79875" name="Content Placeholder 7"/>
          <p:cNvSpPr>
            <a:spLocks noGrp="1"/>
          </p:cNvSpPr>
          <p:nvPr>
            <p:ph idx="1"/>
          </p:nvPr>
        </p:nvSpPr>
        <p:spPr>
          <a:xfrm>
            <a:off x="457200" y="981075"/>
            <a:ext cx="8229600" cy="5145088"/>
          </a:xfrm>
        </p:spPr>
        <p:txBody>
          <a:bodyPr/>
          <a:lstStyle/>
          <a:p>
            <a:r>
              <a:rPr lang="en-GB" altLang="en-US" sz="1800"/>
              <a:t>ADHD children often interrupt  classroom conversations or shout out and won’t wait their turn. To help combat this make 3 ‘Question’ life cards. Give the child 3 cards which he/she can use to ask a question in a given time. Eg: Between now and break-times.</a:t>
            </a:r>
          </a:p>
          <a:p>
            <a:r>
              <a:rPr lang="en-GB" altLang="en-US" sz="1800"/>
              <a:t>The child gives a card to the teacher every time they ask a question. Hopefully, this may stop the child taking up too much lesson time. The “Hand” card can help them remember to put up their hand to answer a question.</a:t>
            </a:r>
          </a:p>
        </p:txBody>
      </p:sp>
      <p:pic>
        <p:nvPicPr>
          <p:cNvPr id="79876" name="Picture 8" descr="happy han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3573463"/>
            <a:ext cx="3382962" cy="295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question 2.jpg"/>
          <p:cNvPicPr>
            <a:picLocks noChangeAspect="1"/>
          </p:cNvPicPr>
          <p:nvPr/>
        </p:nvPicPr>
        <p:blipFill>
          <a:blip r:embed="rId3"/>
          <a:stretch>
            <a:fillRect/>
          </a:stretch>
        </p:blipFill>
        <p:spPr>
          <a:xfrm>
            <a:off x="5003800" y="3500438"/>
            <a:ext cx="3384550" cy="29527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r>
              <a:rPr lang="en-GB" altLang="en-US" sz="3200" b="1">
                <a:latin typeface="Arial Nova" pitchFamily="34" charset="0"/>
              </a:rPr>
              <a:t>CHATTER TRACKER</a:t>
            </a:r>
          </a:p>
        </p:txBody>
      </p:sp>
      <p:pic>
        <p:nvPicPr>
          <p:cNvPr id="4" name="Content Placeholder 3" descr="Chatter%20Tracker%20(3).jpg"/>
          <p:cNvPicPr>
            <a:picLocks noGrp="1" noChangeAspect="1"/>
          </p:cNvPicPr>
          <p:nvPr>
            <p:ph idx="1"/>
          </p:nvPr>
        </p:nvPicPr>
        <p:blipFill>
          <a:blip r:embed="rId2" cstate="print"/>
          <a:stretch>
            <a:fillRect/>
          </a:stretch>
        </p:blipFill>
        <p:spPr>
          <a:xfrm>
            <a:off x="3143250" y="2686844"/>
            <a:ext cx="2857500" cy="2352675"/>
          </a:xfrm>
          <a:prstGeom prst="round2DiagRect">
            <a:avLst>
              <a:gd name="adj1" fmla="val 16667"/>
              <a:gd name="adj2" fmla="val 0"/>
            </a:avLst>
          </a:prstGeom>
          <a:ln w="88900" cap="sq">
            <a:solidFill>
              <a:srgbClr val="FFFFFF"/>
            </a:solidFill>
          </a:ln>
          <a:effectLst>
            <a:outerShdw blurRad="254000" algn="tl" rotWithShape="0">
              <a:srgbClr val="000000">
                <a:alpha val="43000"/>
              </a:srgbClr>
            </a:outerShdw>
          </a:effec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A384B6A1-FBF7-4769-BB97-BC8BE964C1FD}" type="slidenum">
              <a:rPr lang="en-GB" altLang="en-US" sz="1400" i="1">
                <a:solidFill>
                  <a:srgbClr val="B9753D"/>
                </a:solidFill>
              </a:rPr>
              <a:pPr algn="r" eaLnBrk="1" hangingPunct="1"/>
              <a:t>70</a:t>
            </a:fld>
            <a:endParaRPr lang="en-GB" altLang="en-US" sz="1400" i="1">
              <a:solidFill>
                <a:srgbClr val="B9753D"/>
              </a:solidFill>
            </a:endParaRPr>
          </a:p>
        </p:txBody>
      </p:sp>
      <p:sp>
        <p:nvSpPr>
          <p:cNvPr id="91139" name="Rectangle 1"/>
          <p:cNvSpPr>
            <a:spLocks noChangeArrowheads="1"/>
          </p:cNvSpPr>
          <p:nvPr/>
        </p:nvSpPr>
        <p:spPr bwMode="auto">
          <a:xfrm>
            <a:off x="539750" y="1371600"/>
            <a:ext cx="6119813"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28600">
              <a:tabLst>
                <a:tab pos="457200" algn="l"/>
              </a:tabLst>
              <a:defRPr sz="2800" b="1">
                <a:solidFill>
                  <a:schemeClr val="tx1"/>
                </a:solidFill>
                <a:latin typeface="Arial" panose="020B0604020202020204" pitchFamily="34" charset="0"/>
              </a:defRPr>
            </a:lvl1pPr>
            <a:lvl2pPr marL="742950" indent="-285750">
              <a:tabLst>
                <a:tab pos="457200" algn="l"/>
              </a:tabLst>
              <a:defRPr sz="2800" b="1">
                <a:solidFill>
                  <a:schemeClr val="tx1"/>
                </a:solidFill>
                <a:latin typeface="Arial" panose="020B0604020202020204" pitchFamily="34" charset="0"/>
              </a:defRPr>
            </a:lvl2pPr>
            <a:lvl3pPr marL="1143000" indent="-228600">
              <a:tabLst>
                <a:tab pos="457200" algn="l"/>
              </a:tabLst>
              <a:defRPr sz="2800" b="1">
                <a:solidFill>
                  <a:schemeClr val="tx1"/>
                </a:solidFill>
                <a:latin typeface="Arial" panose="020B0604020202020204" pitchFamily="34" charset="0"/>
              </a:defRPr>
            </a:lvl3pPr>
            <a:lvl4pPr marL="1600200" indent="-228600">
              <a:tabLst>
                <a:tab pos="457200" algn="l"/>
              </a:tabLst>
              <a:defRPr sz="2800" b="1">
                <a:solidFill>
                  <a:schemeClr val="tx1"/>
                </a:solidFill>
                <a:latin typeface="Arial" panose="020B0604020202020204" pitchFamily="34" charset="0"/>
              </a:defRPr>
            </a:lvl4pPr>
            <a:lvl5pPr marL="2057400" indent="-228600">
              <a:tabLst>
                <a:tab pos="4572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9pPr>
          </a:lstStyle>
          <a:p>
            <a:pPr eaLnBrk="1" hangingPunct="1">
              <a:buFontTx/>
              <a:buChar char="•"/>
            </a:pPr>
            <a:r>
              <a:rPr lang="en-GB" altLang="en-US" sz="2000">
                <a:cs typeface="Times New Roman" panose="02020603050405020304" pitchFamily="18" charset="0"/>
              </a:rPr>
              <a:t>Break down any work given into manageable </a:t>
            </a:r>
            <a:endParaRPr lang="en-GB" altLang="en-US" sz="2000">
              <a:cs typeface="Arial" panose="020B0604020202020204" pitchFamily="34" charset="0"/>
            </a:endParaRPr>
          </a:p>
          <a:p>
            <a:r>
              <a:rPr lang="en-GB" altLang="en-US" sz="2000">
                <a:cs typeface="Times New Roman" panose="02020603050405020304" pitchFamily="18" charset="0"/>
              </a:rPr>
              <a:t>small chunks.  You may have to allow for short </a:t>
            </a:r>
            <a:endParaRPr lang="en-GB" altLang="en-US" sz="2000">
              <a:cs typeface="Arial" panose="020B0604020202020204" pitchFamily="34" charset="0"/>
            </a:endParaRPr>
          </a:p>
          <a:p>
            <a:r>
              <a:rPr lang="en-GB" altLang="en-US" sz="2000">
                <a:cs typeface="Times New Roman" panose="02020603050405020304" pitchFamily="18" charset="0"/>
              </a:rPr>
              <a:t>work periods and include breaks.</a:t>
            </a:r>
          </a:p>
          <a:p>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More active pupils do not like ‘change’.  Keep </a:t>
            </a:r>
            <a:endParaRPr lang="en-GB" altLang="en-US" sz="2000">
              <a:cs typeface="Arial" panose="020B0604020202020204" pitchFamily="34" charset="0"/>
            </a:endParaRPr>
          </a:p>
          <a:p>
            <a:r>
              <a:rPr lang="en-GB" altLang="en-US" sz="2000">
                <a:cs typeface="Times New Roman" panose="02020603050405020304" pitchFamily="18" charset="0"/>
              </a:rPr>
              <a:t>consistency where possible and establish </a:t>
            </a:r>
          </a:p>
          <a:p>
            <a:r>
              <a:rPr lang="en-GB" altLang="en-US" sz="2000">
                <a:cs typeface="Times New Roman" panose="02020603050405020304" pitchFamily="18" charset="0"/>
              </a:rPr>
              <a:t>clear boundaries and structure.</a:t>
            </a:r>
          </a:p>
          <a:p>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Use positive praise whenever possible.</a:t>
            </a:r>
          </a:p>
          <a:p>
            <a:endParaRPr lang="en-GB" altLang="en-US" sz="2000">
              <a:cs typeface="Arial" panose="020B0604020202020204" pitchFamily="34" charset="0"/>
            </a:endParaRPr>
          </a:p>
          <a:p>
            <a:pPr>
              <a:buFontTx/>
              <a:buChar char="•"/>
            </a:pPr>
            <a:r>
              <a:rPr lang="en-GB" altLang="en-US" sz="2000">
                <a:cs typeface="Times New Roman" panose="02020603050405020304" pitchFamily="18" charset="0"/>
              </a:rPr>
              <a:t>Provide visual aids to remind pupil of the task.  </a:t>
            </a:r>
            <a:endParaRPr lang="en-GB" altLang="en-US" sz="2000">
              <a:cs typeface="Arial" panose="020B0604020202020204" pitchFamily="34" charset="0"/>
            </a:endParaRPr>
          </a:p>
          <a:p>
            <a:r>
              <a:rPr lang="en-GB" altLang="en-US" sz="2000">
                <a:cs typeface="Times New Roman" panose="02020603050405020304" pitchFamily="18" charset="0"/>
              </a:rPr>
              <a:t>Give written as well as oral instructions.</a:t>
            </a:r>
            <a:endParaRPr lang="en-GB" altLang="en-US" sz="2000">
              <a:cs typeface="Arial" panose="020B0604020202020204" pitchFamily="34" charset="0"/>
            </a:endParaRPr>
          </a:p>
          <a:p>
            <a:endParaRPr lang="en-GB" altLang="en-US" sz="180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1139">
                                            <p:txEl>
                                              <p:pRg st="0" end="0"/>
                                            </p:txEl>
                                          </p:spTgt>
                                        </p:tgtEl>
                                        <p:attrNameLst>
                                          <p:attrName>style.visibility</p:attrName>
                                        </p:attrNameLst>
                                      </p:cBhvr>
                                      <p:to>
                                        <p:strVal val="visible"/>
                                      </p:to>
                                    </p:set>
                                    <p:animEffect transition="in" filter="blinds(horizontal)">
                                      <p:cBhvr>
                                        <p:cTn id="7" dur="500"/>
                                        <p:tgtEl>
                                          <p:spTgt spid="9113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1139">
                                            <p:txEl>
                                              <p:pRg st="1" end="1"/>
                                            </p:txEl>
                                          </p:spTgt>
                                        </p:tgtEl>
                                        <p:attrNameLst>
                                          <p:attrName>style.visibility</p:attrName>
                                        </p:attrNameLst>
                                      </p:cBhvr>
                                      <p:to>
                                        <p:strVal val="visible"/>
                                      </p:to>
                                    </p:set>
                                    <p:animEffect transition="in" filter="blinds(horizontal)">
                                      <p:cBhvr>
                                        <p:cTn id="10" dur="500"/>
                                        <p:tgtEl>
                                          <p:spTgt spid="91139">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1139">
                                            <p:txEl>
                                              <p:pRg st="2" end="2"/>
                                            </p:txEl>
                                          </p:spTgt>
                                        </p:tgtEl>
                                        <p:attrNameLst>
                                          <p:attrName>style.visibility</p:attrName>
                                        </p:attrNameLst>
                                      </p:cBhvr>
                                      <p:to>
                                        <p:strVal val="visible"/>
                                      </p:to>
                                    </p:set>
                                    <p:animEffect transition="in" filter="blinds(horizontal)">
                                      <p:cBhvr>
                                        <p:cTn id="13" dur="500"/>
                                        <p:tgtEl>
                                          <p:spTgt spid="91139">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91139">
                                            <p:txEl>
                                              <p:pRg st="4" end="4"/>
                                            </p:txEl>
                                          </p:spTgt>
                                        </p:tgtEl>
                                        <p:attrNameLst>
                                          <p:attrName>style.visibility</p:attrName>
                                        </p:attrNameLst>
                                      </p:cBhvr>
                                      <p:to>
                                        <p:strVal val="visible"/>
                                      </p:to>
                                    </p:set>
                                    <p:animEffect transition="in" filter="blinds(horizontal)">
                                      <p:cBhvr>
                                        <p:cTn id="18" dur="500"/>
                                        <p:tgtEl>
                                          <p:spTgt spid="91139">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91139">
                                            <p:txEl>
                                              <p:pRg st="5" end="5"/>
                                            </p:txEl>
                                          </p:spTgt>
                                        </p:tgtEl>
                                        <p:attrNameLst>
                                          <p:attrName>style.visibility</p:attrName>
                                        </p:attrNameLst>
                                      </p:cBhvr>
                                      <p:to>
                                        <p:strVal val="visible"/>
                                      </p:to>
                                    </p:set>
                                    <p:animEffect transition="in" filter="blinds(horizontal)">
                                      <p:cBhvr>
                                        <p:cTn id="21" dur="500"/>
                                        <p:tgtEl>
                                          <p:spTgt spid="91139">
                                            <p:txEl>
                                              <p:pRg st="5" end="5"/>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1139">
                                            <p:txEl>
                                              <p:pRg st="6" end="6"/>
                                            </p:txEl>
                                          </p:spTgt>
                                        </p:tgtEl>
                                        <p:attrNameLst>
                                          <p:attrName>style.visibility</p:attrName>
                                        </p:attrNameLst>
                                      </p:cBhvr>
                                      <p:to>
                                        <p:strVal val="visible"/>
                                      </p:to>
                                    </p:set>
                                    <p:animEffect transition="in" filter="blinds(horizontal)">
                                      <p:cBhvr>
                                        <p:cTn id="24" dur="500"/>
                                        <p:tgtEl>
                                          <p:spTgt spid="91139">
                                            <p:txEl>
                                              <p:pRg st="6" end="6"/>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91139">
                                            <p:txEl>
                                              <p:pRg st="8" end="8"/>
                                            </p:txEl>
                                          </p:spTgt>
                                        </p:tgtEl>
                                        <p:attrNameLst>
                                          <p:attrName>style.visibility</p:attrName>
                                        </p:attrNameLst>
                                      </p:cBhvr>
                                      <p:to>
                                        <p:strVal val="visible"/>
                                      </p:to>
                                    </p:set>
                                    <p:animEffect transition="in" filter="blinds(horizontal)">
                                      <p:cBhvr>
                                        <p:cTn id="29" dur="500"/>
                                        <p:tgtEl>
                                          <p:spTgt spid="91139">
                                            <p:txEl>
                                              <p:pRg st="8" end="8"/>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91139">
                                            <p:txEl>
                                              <p:pRg st="10" end="10"/>
                                            </p:txEl>
                                          </p:spTgt>
                                        </p:tgtEl>
                                        <p:attrNameLst>
                                          <p:attrName>style.visibility</p:attrName>
                                        </p:attrNameLst>
                                      </p:cBhvr>
                                      <p:to>
                                        <p:strVal val="visible"/>
                                      </p:to>
                                    </p:set>
                                    <p:animEffect transition="in" filter="blinds(horizontal)">
                                      <p:cBhvr>
                                        <p:cTn id="34" dur="500"/>
                                        <p:tgtEl>
                                          <p:spTgt spid="91139">
                                            <p:txEl>
                                              <p:pRg st="10" end="10"/>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91139">
                                            <p:txEl>
                                              <p:pRg st="11" end="11"/>
                                            </p:txEl>
                                          </p:spTgt>
                                        </p:tgtEl>
                                        <p:attrNameLst>
                                          <p:attrName>style.visibility</p:attrName>
                                        </p:attrNameLst>
                                      </p:cBhvr>
                                      <p:to>
                                        <p:strVal val="visible"/>
                                      </p:to>
                                    </p:set>
                                    <p:animEffect transition="in" filter="blinds(horizontal)">
                                      <p:cBhvr>
                                        <p:cTn id="37" dur="500"/>
                                        <p:tgtEl>
                                          <p:spTgt spid="9113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Content Placeholder 2"/>
          <p:cNvSpPr>
            <a:spLocks noGrp="1"/>
          </p:cNvSpPr>
          <p:nvPr>
            <p:ph idx="1"/>
          </p:nvPr>
        </p:nvSpPr>
        <p:spPr>
          <a:xfrm>
            <a:off x="457200" y="908050"/>
            <a:ext cx="8229600" cy="5218113"/>
          </a:xfrm>
        </p:spPr>
        <p:txBody>
          <a:bodyPr/>
          <a:lstStyle/>
          <a:p>
            <a:r>
              <a:rPr lang="en-GB" altLang="en-US" sz="2000" b="1"/>
              <a:t>Signal the start of each lesson with a visual poster or oral cue.</a:t>
            </a:r>
          </a:p>
          <a:p>
            <a:endParaRPr lang="en-GB" altLang="en-US" sz="2000" b="1"/>
          </a:p>
          <a:p>
            <a:r>
              <a:rPr lang="en-GB" altLang="en-US" sz="2000" b="1"/>
              <a:t>Have different folders for  completed and uncompleted work.</a:t>
            </a:r>
          </a:p>
          <a:p>
            <a:endParaRPr lang="en-GB" altLang="en-US" sz="2000" b="1"/>
          </a:p>
          <a:p>
            <a:r>
              <a:rPr lang="en-GB" altLang="en-US" sz="2000" b="1"/>
              <a:t>Make sure you test the pupils knowledge and not the attention span, even if it appears they have not listened. </a:t>
            </a:r>
          </a:p>
          <a:p>
            <a:endParaRPr lang="en-GB" altLang="en-US" sz="2000" b="1"/>
          </a:p>
          <a:p>
            <a:r>
              <a:rPr lang="en-GB" altLang="en-US" sz="2000" b="1"/>
              <a:t>Give prior warning  if any changes in daily routine will happen.</a:t>
            </a:r>
          </a:p>
          <a:p>
            <a:endParaRPr lang="en-GB" altLang="en-US" sz="2000" b="1"/>
          </a:p>
          <a:p>
            <a:r>
              <a:rPr lang="en-GB" altLang="en-US" sz="2000" b="1"/>
              <a:t>Draw a hand in the corner of the ‘white board’ to remind pupils to put up their hand to answer questions.</a:t>
            </a:r>
          </a:p>
          <a:p>
            <a:endParaRPr lang="en-GB" altLang="en-US" sz="2000" b="1"/>
          </a:p>
          <a:p>
            <a:r>
              <a:rPr lang="en-GB" altLang="en-US" sz="2000" b="1"/>
              <a:t>Teach pupils how to ‘stop and think’ before talking. This can be done by all waiting 10 seconds before accepting answers from individual pupils.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Effect transition="in" filter="blinds(horizontal)">
                                      <p:cBhvr>
                                        <p:cTn id="7" dur="500"/>
                                        <p:tgtEl>
                                          <p:spTgt spid="921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2163">
                                            <p:txEl>
                                              <p:pRg st="2" end="2"/>
                                            </p:txEl>
                                          </p:spTgt>
                                        </p:tgtEl>
                                        <p:attrNameLst>
                                          <p:attrName>style.visibility</p:attrName>
                                        </p:attrNameLst>
                                      </p:cBhvr>
                                      <p:to>
                                        <p:strVal val="visible"/>
                                      </p:to>
                                    </p:set>
                                    <p:animEffect transition="in" filter="blinds(horizontal)">
                                      <p:cBhvr>
                                        <p:cTn id="12" dur="500"/>
                                        <p:tgtEl>
                                          <p:spTgt spid="9216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2163">
                                            <p:txEl>
                                              <p:pRg st="4" end="4"/>
                                            </p:txEl>
                                          </p:spTgt>
                                        </p:tgtEl>
                                        <p:attrNameLst>
                                          <p:attrName>style.visibility</p:attrName>
                                        </p:attrNameLst>
                                      </p:cBhvr>
                                      <p:to>
                                        <p:strVal val="visible"/>
                                      </p:to>
                                    </p:set>
                                    <p:animEffect transition="in" filter="blinds(horizontal)">
                                      <p:cBhvr>
                                        <p:cTn id="17" dur="500"/>
                                        <p:tgtEl>
                                          <p:spTgt spid="9216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92163">
                                            <p:txEl>
                                              <p:pRg st="6" end="6"/>
                                            </p:txEl>
                                          </p:spTgt>
                                        </p:tgtEl>
                                        <p:attrNameLst>
                                          <p:attrName>style.visibility</p:attrName>
                                        </p:attrNameLst>
                                      </p:cBhvr>
                                      <p:to>
                                        <p:strVal val="visible"/>
                                      </p:to>
                                    </p:set>
                                    <p:animEffect transition="in" filter="blinds(horizontal)">
                                      <p:cBhvr>
                                        <p:cTn id="22" dur="500"/>
                                        <p:tgtEl>
                                          <p:spTgt spid="92163">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92163">
                                            <p:txEl>
                                              <p:pRg st="8" end="8"/>
                                            </p:txEl>
                                          </p:spTgt>
                                        </p:tgtEl>
                                        <p:attrNameLst>
                                          <p:attrName>style.visibility</p:attrName>
                                        </p:attrNameLst>
                                      </p:cBhvr>
                                      <p:to>
                                        <p:strVal val="visible"/>
                                      </p:to>
                                    </p:set>
                                    <p:animEffect transition="in" filter="blinds(horizontal)">
                                      <p:cBhvr>
                                        <p:cTn id="27" dur="500"/>
                                        <p:tgtEl>
                                          <p:spTgt spid="92163">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92163">
                                            <p:txEl>
                                              <p:pRg st="10" end="10"/>
                                            </p:txEl>
                                          </p:spTgt>
                                        </p:tgtEl>
                                        <p:attrNameLst>
                                          <p:attrName>style.visibility</p:attrName>
                                        </p:attrNameLst>
                                      </p:cBhvr>
                                      <p:to>
                                        <p:strVal val="visible"/>
                                      </p:to>
                                    </p:set>
                                    <p:animEffect transition="in" filter="blinds(horizontal)">
                                      <p:cBhvr>
                                        <p:cTn id="32" dur="500"/>
                                        <p:tgtEl>
                                          <p:spTgt spid="9216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715F621F-2878-4063-BB75-ED244A413FF4}" type="slidenum">
              <a:rPr lang="en-GB" altLang="en-US" sz="1400" i="1">
                <a:solidFill>
                  <a:srgbClr val="B9753D"/>
                </a:solidFill>
              </a:rPr>
              <a:pPr algn="r" eaLnBrk="1" hangingPunct="1"/>
              <a:t>72</a:t>
            </a:fld>
            <a:endParaRPr lang="en-GB" altLang="en-US" sz="1400" i="1">
              <a:solidFill>
                <a:srgbClr val="B9753D"/>
              </a:solidFill>
            </a:endParaRPr>
          </a:p>
        </p:txBody>
      </p:sp>
      <p:sp>
        <p:nvSpPr>
          <p:cNvPr id="93187" name="Rectangle 1"/>
          <p:cNvSpPr>
            <a:spLocks noChangeArrowheads="1"/>
          </p:cNvSpPr>
          <p:nvPr/>
        </p:nvSpPr>
        <p:spPr bwMode="auto">
          <a:xfrm>
            <a:off x="539750" y="465138"/>
            <a:ext cx="5688013" cy="618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457200" algn="l"/>
              </a:tabLst>
              <a:defRPr sz="2800" b="1">
                <a:solidFill>
                  <a:schemeClr val="tx1"/>
                </a:solidFill>
                <a:latin typeface="Arial" panose="020B0604020202020204" pitchFamily="34" charset="0"/>
              </a:defRPr>
            </a:lvl1pPr>
            <a:lvl2pPr marL="742950" indent="-285750">
              <a:tabLst>
                <a:tab pos="457200" algn="l"/>
              </a:tabLst>
              <a:defRPr sz="2800" b="1">
                <a:solidFill>
                  <a:schemeClr val="tx1"/>
                </a:solidFill>
                <a:latin typeface="Arial" panose="020B0604020202020204" pitchFamily="34" charset="0"/>
              </a:defRPr>
            </a:lvl2pPr>
            <a:lvl3pPr marL="1143000" indent="-228600">
              <a:tabLst>
                <a:tab pos="457200" algn="l"/>
              </a:tabLst>
              <a:defRPr sz="2800" b="1">
                <a:solidFill>
                  <a:schemeClr val="tx1"/>
                </a:solidFill>
                <a:latin typeface="Arial" panose="020B0604020202020204" pitchFamily="34" charset="0"/>
              </a:defRPr>
            </a:lvl3pPr>
            <a:lvl4pPr marL="1600200" indent="-228600">
              <a:tabLst>
                <a:tab pos="457200" algn="l"/>
              </a:tabLst>
              <a:defRPr sz="2800" b="1">
                <a:solidFill>
                  <a:schemeClr val="tx1"/>
                </a:solidFill>
                <a:latin typeface="Arial" panose="020B0604020202020204" pitchFamily="34" charset="0"/>
              </a:defRPr>
            </a:lvl4pPr>
            <a:lvl5pPr marL="2057400" indent="-228600">
              <a:tabLst>
                <a:tab pos="4572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9pPr>
          </a:lstStyle>
          <a:p>
            <a:pPr eaLnBrk="1" hangingPunct="1"/>
            <a:r>
              <a:rPr lang="en-GB" altLang="en-US" sz="1800">
                <a:solidFill>
                  <a:srgbClr val="FFFF00"/>
                </a:solidFill>
                <a:cs typeface="Times New Roman" panose="02020603050405020304" pitchFamily="18" charset="0"/>
              </a:rPr>
              <a:t>IMPROVE ABILITY TO LISTEN TO INSTRUCTIONS.</a:t>
            </a:r>
          </a:p>
          <a:p>
            <a:pPr eaLnBrk="1" hangingPunct="1"/>
            <a:endParaRPr lang="en-GB" altLang="en-US" sz="1800">
              <a:cs typeface="Arial" panose="020B0604020202020204" pitchFamily="34" charset="0"/>
            </a:endParaRPr>
          </a:p>
          <a:p>
            <a:pPr eaLnBrk="1" hangingPunct="1"/>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Firstly, consider when was the last time the pupil</a:t>
            </a:r>
            <a:endParaRPr lang="en-GB" altLang="en-US" sz="1800">
              <a:cs typeface="Arial" panose="020B0604020202020204" pitchFamily="34" charset="0"/>
            </a:endParaRPr>
          </a:p>
          <a:p>
            <a:r>
              <a:rPr lang="en-GB" altLang="en-US" sz="1800">
                <a:cs typeface="Times New Roman" panose="02020603050405020304" pitchFamily="18" charset="0"/>
              </a:rPr>
              <a:t>had a hearing or eye test.  You need to confirm</a:t>
            </a:r>
            <a:endParaRPr lang="en-GB" altLang="en-US" sz="1800">
              <a:cs typeface="Arial" panose="020B0604020202020204" pitchFamily="34" charset="0"/>
            </a:endParaRPr>
          </a:p>
          <a:p>
            <a:r>
              <a:rPr lang="en-GB" altLang="en-US" sz="1800">
                <a:cs typeface="Times New Roman" panose="02020603050405020304" pitchFamily="18" charset="0"/>
              </a:rPr>
              <a:t>that the pupil can see and hear okay.</a:t>
            </a:r>
          </a:p>
          <a:p>
            <a:endParaRPr lang="en-GB" altLang="en-US" sz="1800">
              <a:cs typeface="Arial" panose="020B0604020202020204" pitchFamily="34" charset="0"/>
            </a:endParaRPr>
          </a:p>
          <a:p>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Could give pupil written instructions in advance </a:t>
            </a:r>
            <a:endParaRPr lang="en-GB" altLang="en-US" sz="1800">
              <a:cs typeface="Arial" panose="020B0604020202020204" pitchFamily="34" charset="0"/>
            </a:endParaRPr>
          </a:p>
          <a:p>
            <a:r>
              <a:rPr lang="en-GB" altLang="en-US" sz="1800">
                <a:cs typeface="Times New Roman" panose="02020603050405020304" pitchFamily="18" charset="0"/>
              </a:rPr>
              <a:t>of telling rest of class but miss out key words</a:t>
            </a:r>
            <a:endParaRPr lang="en-GB" altLang="en-US" sz="1800">
              <a:cs typeface="Arial" panose="020B0604020202020204" pitchFamily="34" charset="0"/>
            </a:endParaRPr>
          </a:p>
          <a:p>
            <a:r>
              <a:rPr lang="en-GB" altLang="en-US" sz="1800">
                <a:cs typeface="Times New Roman" panose="02020603050405020304" pitchFamily="18" charset="0"/>
              </a:rPr>
              <a:t>that pupil has to fill in whilst listening. </a:t>
            </a:r>
          </a:p>
          <a:p>
            <a:endParaRPr lang="en-GB" altLang="en-US" sz="1800">
              <a:cs typeface="Times New Roman" panose="02020603050405020304" pitchFamily="18" charset="0"/>
            </a:endParaRPr>
          </a:p>
          <a:p>
            <a:r>
              <a:rPr lang="en-GB" altLang="en-US" sz="1800">
                <a:cs typeface="Times New Roman" panose="02020603050405020304" pitchFamily="18" charset="0"/>
              </a:rPr>
              <a:t>Consider giving the pupil something to fiddle with whilst listening, sometimes it can improve their concentration span.</a:t>
            </a:r>
          </a:p>
          <a:p>
            <a:endParaRPr lang="en-GB" altLang="en-US" sz="1800">
              <a:cs typeface="Times New Roman" panose="02020603050405020304" pitchFamily="18" charset="0"/>
            </a:endParaRPr>
          </a:p>
          <a:p>
            <a:r>
              <a:rPr lang="en-GB" altLang="en-US" sz="1800">
                <a:cs typeface="Times New Roman" panose="02020603050405020304" pitchFamily="18" charset="0"/>
              </a:rPr>
              <a:t>Allow the pupil to have frequent breaks to get off his/her seat and walk around. Send the pupil on an errand or small job to do. After a short time get him/her to return back to the subject work.</a:t>
            </a:r>
          </a:p>
          <a:p>
            <a:endParaRPr lang="en-GB" altLang="en-US" sz="1800">
              <a:cs typeface="Times New Roman" panose="02020603050405020304" pitchFamily="18" charset="0"/>
            </a:endParaRPr>
          </a:p>
          <a:p>
            <a:endParaRPr lang="en-GB" altLang="en-US" sz="1800">
              <a:cs typeface="Arial" panose="020B0604020202020204" pitchFamily="34" charset="0"/>
            </a:endParaRPr>
          </a:p>
        </p:txBody>
      </p:sp>
      <p:sp>
        <p:nvSpPr>
          <p:cNvPr id="83972" name="Rectangle 4"/>
          <p:cNvSpPr>
            <a:spLocks noChangeArrowheads="1"/>
          </p:cNvSpPr>
          <p:nvPr/>
        </p:nvSpPr>
        <p:spPr bwMode="auto">
          <a:xfrm>
            <a:off x="8181975" y="979488"/>
            <a:ext cx="2492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tabLst>
                <a:tab pos="457200" algn="l"/>
              </a:tabLst>
              <a:defRPr sz="2800" b="1">
                <a:solidFill>
                  <a:schemeClr val="tx1"/>
                </a:solidFill>
                <a:latin typeface="Arial" panose="020B0604020202020204" pitchFamily="34" charset="0"/>
              </a:defRPr>
            </a:lvl1pPr>
            <a:lvl2pPr marL="742950" indent="-285750">
              <a:tabLst>
                <a:tab pos="457200" algn="l"/>
              </a:tabLst>
              <a:defRPr sz="2800" b="1">
                <a:solidFill>
                  <a:schemeClr val="tx1"/>
                </a:solidFill>
                <a:latin typeface="Arial" panose="020B0604020202020204" pitchFamily="34" charset="0"/>
              </a:defRPr>
            </a:lvl2pPr>
            <a:lvl3pPr marL="1143000" indent="-228600">
              <a:tabLst>
                <a:tab pos="457200" algn="l"/>
              </a:tabLst>
              <a:defRPr sz="2800" b="1">
                <a:solidFill>
                  <a:schemeClr val="tx1"/>
                </a:solidFill>
                <a:latin typeface="Arial" panose="020B0604020202020204" pitchFamily="34" charset="0"/>
              </a:defRPr>
            </a:lvl3pPr>
            <a:lvl4pPr marL="1600200" indent="-228600">
              <a:tabLst>
                <a:tab pos="457200" algn="l"/>
              </a:tabLst>
              <a:defRPr sz="2800" b="1">
                <a:solidFill>
                  <a:schemeClr val="tx1"/>
                </a:solidFill>
                <a:latin typeface="Arial" panose="020B0604020202020204" pitchFamily="34" charset="0"/>
              </a:defRPr>
            </a:lvl4pPr>
            <a:lvl5pPr marL="2057400" indent="-228600">
              <a:tabLst>
                <a:tab pos="4572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9pPr>
          </a:lstStyle>
          <a:p>
            <a:pPr eaLnBrk="1" hangingPunct="1"/>
            <a:r>
              <a:rPr lang="en-GB" altLang="en-US" sz="1800">
                <a:solidFill>
                  <a:srgbClr val="FFFFFF"/>
                </a:solidFill>
                <a:cs typeface="Times New Roman" panose="02020603050405020304" pitchFamily="18" charset="0"/>
              </a:rPr>
              <a:t>.</a:t>
            </a:r>
          </a:p>
        </p:txBody>
      </p:sp>
      <p:pic>
        <p:nvPicPr>
          <p:cNvPr id="5" name="Picture 4" descr="pupil  paying attention.jpg"/>
          <p:cNvPicPr>
            <a:picLocks noChangeAspect="1"/>
          </p:cNvPicPr>
          <p:nvPr/>
        </p:nvPicPr>
        <p:blipFill>
          <a:blip r:embed="rId2"/>
          <a:stretch>
            <a:fillRect/>
          </a:stretch>
        </p:blipFill>
        <p:spPr>
          <a:xfrm>
            <a:off x="6516688" y="4581525"/>
            <a:ext cx="2273300" cy="1895475"/>
          </a:xfrm>
          <a:prstGeom prst="rect">
            <a:avLst/>
          </a:prstGeom>
          <a:ln>
            <a:noFill/>
          </a:ln>
          <a:effectLst>
            <a:outerShdw blurRad="190500" algn="tl" rotWithShape="0">
              <a:srgbClr val="000000">
                <a:alpha val="70000"/>
              </a:srgbClr>
            </a:outerShdw>
          </a:effectLst>
        </p:spPr>
      </p:pic>
      <p:pic>
        <p:nvPicPr>
          <p:cNvPr id="6" name="Picture 5" descr="pupil listening 2.jpg"/>
          <p:cNvPicPr>
            <a:picLocks noChangeAspect="1"/>
          </p:cNvPicPr>
          <p:nvPr/>
        </p:nvPicPr>
        <p:blipFill>
          <a:blip r:embed="rId3" cstate="print"/>
          <a:stretch>
            <a:fillRect/>
          </a:stretch>
        </p:blipFill>
        <p:spPr>
          <a:xfrm>
            <a:off x="6588224" y="1340768"/>
            <a:ext cx="2304256" cy="1906588"/>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3187">
                                            <p:txEl>
                                              <p:pRg st="3" end="3"/>
                                            </p:txEl>
                                          </p:spTgt>
                                        </p:tgtEl>
                                        <p:attrNameLst>
                                          <p:attrName>style.visibility</p:attrName>
                                        </p:attrNameLst>
                                      </p:cBhvr>
                                      <p:to>
                                        <p:strVal val="visible"/>
                                      </p:to>
                                    </p:set>
                                    <p:animEffect transition="in" filter="blinds(horizontal)">
                                      <p:cBhvr>
                                        <p:cTn id="7" dur="500"/>
                                        <p:tgtEl>
                                          <p:spTgt spid="93187">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3187">
                                            <p:txEl>
                                              <p:pRg st="4" end="4"/>
                                            </p:txEl>
                                          </p:spTgt>
                                        </p:tgtEl>
                                        <p:attrNameLst>
                                          <p:attrName>style.visibility</p:attrName>
                                        </p:attrNameLst>
                                      </p:cBhvr>
                                      <p:to>
                                        <p:strVal val="visible"/>
                                      </p:to>
                                    </p:set>
                                    <p:animEffect transition="in" filter="blinds(horizontal)">
                                      <p:cBhvr>
                                        <p:cTn id="10" dur="500"/>
                                        <p:tgtEl>
                                          <p:spTgt spid="93187">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3187">
                                            <p:txEl>
                                              <p:pRg st="5" end="5"/>
                                            </p:txEl>
                                          </p:spTgt>
                                        </p:tgtEl>
                                        <p:attrNameLst>
                                          <p:attrName>style.visibility</p:attrName>
                                        </p:attrNameLst>
                                      </p:cBhvr>
                                      <p:to>
                                        <p:strVal val="visible"/>
                                      </p:to>
                                    </p:set>
                                    <p:animEffect transition="in" filter="blinds(horizontal)">
                                      <p:cBhvr>
                                        <p:cTn id="13" dur="500"/>
                                        <p:tgtEl>
                                          <p:spTgt spid="93187">
                                            <p:txEl>
                                              <p:pRg st="5" end="5"/>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93187">
                                            <p:txEl>
                                              <p:pRg st="8" end="8"/>
                                            </p:txEl>
                                          </p:spTgt>
                                        </p:tgtEl>
                                        <p:attrNameLst>
                                          <p:attrName>style.visibility</p:attrName>
                                        </p:attrNameLst>
                                      </p:cBhvr>
                                      <p:to>
                                        <p:strVal val="visible"/>
                                      </p:to>
                                    </p:set>
                                    <p:animEffect transition="in" filter="blinds(horizontal)">
                                      <p:cBhvr>
                                        <p:cTn id="18" dur="500"/>
                                        <p:tgtEl>
                                          <p:spTgt spid="93187">
                                            <p:txEl>
                                              <p:pRg st="8" end="8"/>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93187">
                                            <p:txEl>
                                              <p:pRg st="9" end="9"/>
                                            </p:txEl>
                                          </p:spTgt>
                                        </p:tgtEl>
                                        <p:attrNameLst>
                                          <p:attrName>style.visibility</p:attrName>
                                        </p:attrNameLst>
                                      </p:cBhvr>
                                      <p:to>
                                        <p:strVal val="visible"/>
                                      </p:to>
                                    </p:set>
                                    <p:animEffect transition="in" filter="blinds(horizontal)">
                                      <p:cBhvr>
                                        <p:cTn id="21" dur="500"/>
                                        <p:tgtEl>
                                          <p:spTgt spid="93187">
                                            <p:txEl>
                                              <p:pRg st="9" end="9"/>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3187">
                                            <p:txEl>
                                              <p:pRg st="10" end="10"/>
                                            </p:txEl>
                                          </p:spTgt>
                                        </p:tgtEl>
                                        <p:attrNameLst>
                                          <p:attrName>style.visibility</p:attrName>
                                        </p:attrNameLst>
                                      </p:cBhvr>
                                      <p:to>
                                        <p:strVal val="visible"/>
                                      </p:to>
                                    </p:set>
                                    <p:animEffect transition="in" filter="blinds(horizontal)">
                                      <p:cBhvr>
                                        <p:cTn id="24" dur="500"/>
                                        <p:tgtEl>
                                          <p:spTgt spid="93187">
                                            <p:txEl>
                                              <p:pRg st="10" end="10"/>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93187">
                                            <p:txEl>
                                              <p:pRg st="12" end="12"/>
                                            </p:txEl>
                                          </p:spTgt>
                                        </p:tgtEl>
                                        <p:attrNameLst>
                                          <p:attrName>style.visibility</p:attrName>
                                        </p:attrNameLst>
                                      </p:cBhvr>
                                      <p:to>
                                        <p:strVal val="visible"/>
                                      </p:to>
                                    </p:set>
                                    <p:animEffect transition="in" filter="blinds(horizontal)">
                                      <p:cBhvr>
                                        <p:cTn id="29" dur="500"/>
                                        <p:tgtEl>
                                          <p:spTgt spid="93187">
                                            <p:txEl>
                                              <p:pRg st="12" end="1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93187">
                                            <p:txEl>
                                              <p:pRg st="14" end="14"/>
                                            </p:txEl>
                                          </p:spTgt>
                                        </p:tgtEl>
                                        <p:attrNameLst>
                                          <p:attrName>style.visibility</p:attrName>
                                        </p:attrNameLst>
                                      </p:cBhvr>
                                      <p:to>
                                        <p:strVal val="visible"/>
                                      </p:to>
                                    </p:set>
                                    <p:animEffect transition="in" filter="blinds(horizontal)">
                                      <p:cBhvr>
                                        <p:cTn id="34" dur="500"/>
                                        <p:tgtEl>
                                          <p:spTgt spid="93187">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87987BA5-A7C5-40FD-ADC9-569CA2053BBF}" type="slidenum">
              <a:rPr lang="en-GB" altLang="en-US" sz="1400" i="1">
                <a:solidFill>
                  <a:srgbClr val="B9753D"/>
                </a:solidFill>
              </a:rPr>
              <a:pPr algn="r" eaLnBrk="1" hangingPunct="1"/>
              <a:t>73</a:t>
            </a:fld>
            <a:endParaRPr lang="en-GB" altLang="en-US" sz="1400" i="1">
              <a:solidFill>
                <a:srgbClr val="B9753D"/>
              </a:solidFill>
            </a:endParaRPr>
          </a:p>
        </p:txBody>
      </p:sp>
      <p:sp>
        <p:nvSpPr>
          <p:cNvPr id="84995" name="Rectangle 1"/>
          <p:cNvSpPr>
            <a:spLocks noChangeArrowheads="1"/>
          </p:cNvSpPr>
          <p:nvPr/>
        </p:nvSpPr>
        <p:spPr bwMode="auto">
          <a:xfrm>
            <a:off x="1116013" y="692150"/>
            <a:ext cx="6264275"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457200" algn="l"/>
              </a:tabLst>
              <a:defRPr sz="2800" b="1">
                <a:solidFill>
                  <a:schemeClr val="tx1"/>
                </a:solidFill>
                <a:latin typeface="Arial" panose="020B0604020202020204" pitchFamily="34" charset="0"/>
              </a:defRPr>
            </a:lvl1pPr>
            <a:lvl2pPr marL="742950" indent="-285750">
              <a:tabLst>
                <a:tab pos="457200" algn="l"/>
              </a:tabLst>
              <a:defRPr sz="2800" b="1">
                <a:solidFill>
                  <a:schemeClr val="tx1"/>
                </a:solidFill>
                <a:latin typeface="Arial" panose="020B0604020202020204" pitchFamily="34" charset="0"/>
              </a:defRPr>
            </a:lvl2pPr>
            <a:lvl3pPr marL="1143000" indent="-228600">
              <a:tabLst>
                <a:tab pos="457200" algn="l"/>
              </a:tabLst>
              <a:defRPr sz="2800" b="1">
                <a:solidFill>
                  <a:schemeClr val="tx1"/>
                </a:solidFill>
                <a:latin typeface="Arial" panose="020B0604020202020204" pitchFamily="34" charset="0"/>
              </a:defRPr>
            </a:lvl3pPr>
            <a:lvl4pPr marL="1600200" indent="-228600">
              <a:tabLst>
                <a:tab pos="457200" algn="l"/>
              </a:tabLst>
              <a:defRPr sz="2800" b="1">
                <a:solidFill>
                  <a:schemeClr val="tx1"/>
                </a:solidFill>
                <a:latin typeface="Arial" panose="020B0604020202020204" pitchFamily="34" charset="0"/>
              </a:defRPr>
            </a:lvl4pPr>
            <a:lvl5pPr marL="2057400" indent="-228600">
              <a:tabLst>
                <a:tab pos="4572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9pPr>
          </a:lstStyle>
          <a:p>
            <a:pPr eaLnBrk="1" hangingPunct="1">
              <a:buFontTx/>
              <a:buChar char="•"/>
            </a:pPr>
            <a:r>
              <a:rPr lang="en-GB" altLang="en-US" sz="1800">
                <a:cs typeface="Times New Roman" panose="02020603050405020304" pitchFamily="18" charset="0"/>
              </a:rPr>
              <a:t>Introduce ‘life cards’.  Start with given amount of</a:t>
            </a:r>
            <a:r>
              <a:rPr lang="en-GB" altLang="en-US" sz="1800">
                <a:cs typeface="Arial" panose="020B0604020202020204" pitchFamily="34" charset="0"/>
              </a:rPr>
              <a:t> </a:t>
            </a:r>
            <a:r>
              <a:rPr lang="en-GB" altLang="en-US" sz="1800">
                <a:cs typeface="Times New Roman" panose="02020603050405020304" pitchFamily="18" charset="0"/>
              </a:rPr>
              <a:t>cards.  Every time pupil off seat for no apparent reason he/she loses a card.  </a:t>
            </a:r>
          </a:p>
          <a:p>
            <a:pPr eaLnBrk="1" hangingPunct="1">
              <a:buFontTx/>
              <a:buChar char="•"/>
            </a:pPr>
            <a:endParaRPr lang="en-GB" altLang="en-US">
              <a:cs typeface="Times New Roman" panose="02020603050405020304" pitchFamily="18" charset="0"/>
            </a:endParaRPr>
          </a:p>
          <a:p>
            <a:pPr eaLnBrk="1" hangingPunct="1">
              <a:buFontTx/>
              <a:buChar char="•"/>
            </a:pPr>
            <a:r>
              <a:rPr lang="en-GB" altLang="en-US" sz="1800">
                <a:cs typeface="Times New Roman" panose="02020603050405020304" pitchFamily="18" charset="0"/>
              </a:rPr>
              <a:t>Also need to</a:t>
            </a:r>
            <a:r>
              <a:rPr lang="en-GB" altLang="en-US" sz="1800">
                <a:cs typeface="Arial" panose="020B0604020202020204" pitchFamily="34" charset="0"/>
              </a:rPr>
              <a:t> </a:t>
            </a:r>
            <a:r>
              <a:rPr lang="en-GB" altLang="en-US" sz="1800">
                <a:cs typeface="Times New Roman" panose="02020603050405020304" pitchFamily="18" charset="0"/>
              </a:rPr>
              <a:t>introduce a strategy for gaining the cards back.</a:t>
            </a:r>
          </a:p>
          <a:p>
            <a:pPr eaLnBrk="1" hangingPunct="1"/>
            <a:endParaRPr lang="en-GB" altLang="en-US">
              <a:cs typeface="Arial" panose="020B0604020202020204" pitchFamily="34" charset="0"/>
            </a:endParaRPr>
          </a:p>
          <a:p>
            <a:pPr>
              <a:buFontTx/>
              <a:buChar char="•"/>
            </a:pPr>
            <a:r>
              <a:rPr lang="en-GB" altLang="en-US" sz="1800">
                <a:cs typeface="Times New Roman" panose="02020603050405020304" pitchFamily="18" charset="0"/>
              </a:rPr>
              <a:t>At end of session points are given for number of</a:t>
            </a:r>
            <a:r>
              <a:rPr lang="en-GB" altLang="en-US" sz="1800">
                <a:cs typeface="Arial" panose="020B0604020202020204" pitchFamily="34" charset="0"/>
              </a:rPr>
              <a:t> </a:t>
            </a:r>
            <a:r>
              <a:rPr lang="en-GB" altLang="en-US" sz="1800">
                <a:cs typeface="Times New Roman" panose="02020603050405020304" pitchFamily="18" charset="0"/>
              </a:rPr>
              <a:t>cards left.</a:t>
            </a:r>
            <a:endParaRPr lang="en-GB" altLang="en-US" sz="1800">
              <a:cs typeface="Arial" panose="020B0604020202020204" pitchFamily="34" charset="0"/>
            </a:endParaRPr>
          </a:p>
        </p:txBody>
      </p:sp>
      <p:pic>
        <p:nvPicPr>
          <p:cNvPr id="6" name="Picture 5" descr="pupil sitting on chair.jpg"/>
          <p:cNvPicPr>
            <a:picLocks noChangeAspect="1"/>
          </p:cNvPicPr>
          <p:nvPr/>
        </p:nvPicPr>
        <p:blipFill>
          <a:blip r:embed="rId2" cstate="print"/>
          <a:stretch>
            <a:fillRect/>
          </a:stretch>
        </p:blipFill>
        <p:spPr>
          <a:xfrm>
            <a:off x="2843808" y="3861048"/>
            <a:ext cx="3600400" cy="22871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339846D1-C9CB-4CB7-812D-8700A6DFDB86}" type="slidenum">
              <a:rPr lang="en-GB" altLang="en-US" sz="1400" i="1">
                <a:solidFill>
                  <a:srgbClr val="B9753D"/>
                </a:solidFill>
              </a:rPr>
              <a:pPr algn="r" eaLnBrk="1" hangingPunct="1"/>
              <a:t>74</a:t>
            </a:fld>
            <a:endParaRPr lang="en-GB" altLang="en-US" sz="1400" i="1">
              <a:solidFill>
                <a:srgbClr val="B9753D"/>
              </a:solidFill>
            </a:endParaRPr>
          </a:p>
        </p:txBody>
      </p:sp>
      <p:sp>
        <p:nvSpPr>
          <p:cNvPr id="102403" name="Rectangle 1"/>
          <p:cNvSpPr>
            <a:spLocks noChangeArrowheads="1"/>
          </p:cNvSpPr>
          <p:nvPr/>
        </p:nvSpPr>
        <p:spPr bwMode="auto">
          <a:xfrm>
            <a:off x="468313" y="1484313"/>
            <a:ext cx="69119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457200" algn="l"/>
              </a:tabLst>
              <a:defRPr sz="2800" b="1">
                <a:solidFill>
                  <a:schemeClr val="tx1"/>
                </a:solidFill>
                <a:latin typeface="Arial" panose="020B0604020202020204" pitchFamily="34" charset="0"/>
              </a:defRPr>
            </a:lvl1pPr>
            <a:lvl2pPr marL="742950" indent="-285750">
              <a:tabLst>
                <a:tab pos="457200" algn="l"/>
              </a:tabLst>
              <a:defRPr sz="2800" b="1">
                <a:solidFill>
                  <a:schemeClr val="tx1"/>
                </a:solidFill>
                <a:latin typeface="Arial" panose="020B0604020202020204" pitchFamily="34" charset="0"/>
              </a:defRPr>
            </a:lvl2pPr>
            <a:lvl3pPr marL="1143000" indent="-228600">
              <a:tabLst>
                <a:tab pos="457200" algn="l"/>
              </a:tabLst>
              <a:defRPr sz="2800" b="1">
                <a:solidFill>
                  <a:schemeClr val="tx1"/>
                </a:solidFill>
                <a:latin typeface="Arial" panose="020B0604020202020204" pitchFamily="34" charset="0"/>
              </a:defRPr>
            </a:lvl3pPr>
            <a:lvl4pPr marL="1600200" indent="-228600">
              <a:tabLst>
                <a:tab pos="457200" algn="l"/>
              </a:tabLst>
              <a:defRPr sz="2800" b="1">
                <a:solidFill>
                  <a:schemeClr val="tx1"/>
                </a:solidFill>
                <a:latin typeface="Arial" panose="020B0604020202020204" pitchFamily="34" charset="0"/>
              </a:defRPr>
            </a:lvl4pPr>
            <a:lvl5pPr marL="2057400" indent="-228600">
              <a:tabLst>
                <a:tab pos="4572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457200" algn="l"/>
              </a:tabLst>
              <a:defRPr sz="2800" b="1">
                <a:solidFill>
                  <a:schemeClr val="tx1"/>
                </a:solidFill>
                <a:latin typeface="Arial" panose="020B0604020202020204" pitchFamily="34" charset="0"/>
              </a:defRPr>
            </a:lvl9pPr>
          </a:lstStyle>
          <a:p>
            <a:pPr eaLnBrk="1" hangingPunct="1"/>
            <a:r>
              <a:rPr lang="en-GB" altLang="en-US" sz="1800">
                <a:solidFill>
                  <a:srgbClr val="FFFF00"/>
                </a:solidFill>
                <a:cs typeface="Times New Roman" panose="02020603050405020304" pitchFamily="18" charset="0"/>
              </a:rPr>
              <a:t>IMPROVE ABILITY TO START TASKS AND SETTLE</a:t>
            </a:r>
            <a:endParaRPr lang="en-GB" altLang="en-US" sz="1800">
              <a:solidFill>
                <a:srgbClr val="FFFF00"/>
              </a:solidFill>
              <a:cs typeface="Arial" panose="020B0604020202020204" pitchFamily="34" charset="0"/>
            </a:endParaRPr>
          </a:p>
          <a:p>
            <a:r>
              <a:rPr lang="en-GB" altLang="en-US" sz="1800">
                <a:solidFill>
                  <a:srgbClr val="FFFF00"/>
                </a:solidFill>
                <a:cs typeface="Times New Roman" panose="02020603050405020304" pitchFamily="18" charset="0"/>
              </a:rPr>
              <a:t>DOWN TO WORK</a:t>
            </a:r>
          </a:p>
          <a:p>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Give tasks in short ‘chunks’;  check work when </a:t>
            </a:r>
            <a:endParaRPr lang="en-GB" altLang="en-US" sz="1800">
              <a:cs typeface="Arial" panose="020B0604020202020204" pitchFamily="34" charset="0"/>
            </a:endParaRPr>
          </a:p>
          <a:p>
            <a:r>
              <a:rPr lang="en-GB" altLang="en-US" sz="1800">
                <a:cs typeface="Times New Roman" panose="02020603050405020304" pitchFamily="18" charset="0"/>
              </a:rPr>
              <a:t>each ‘chunk’ is finished.</a:t>
            </a:r>
          </a:p>
          <a:p>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Check at regular intervals if pupil has settled.  Use</a:t>
            </a:r>
            <a:endParaRPr lang="en-GB" altLang="en-US" sz="1800">
              <a:cs typeface="Arial" panose="020B0604020202020204" pitchFamily="34" charset="0"/>
            </a:endParaRPr>
          </a:p>
          <a:p>
            <a:r>
              <a:rPr lang="en-GB" altLang="en-US" sz="1800">
                <a:cs typeface="Times New Roman" panose="02020603050405020304" pitchFamily="18" charset="0"/>
              </a:rPr>
              <a:t>tick chart to mark evidence and reward with</a:t>
            </a:r>
            <a:endParaRPr lang="en-GB" altLang="en-US" sz="1800">
              <a:cs typeface="Arial" panose="020B0604020202020204" pitchFamily="34" charset="0"/>
            </a:endParaRPr>
          </a:p>
          <a:p>
            <a:r>
              <a:rPr lang="en-GB" altLang="en-US" sz="1800">
                <a:cs typeface="Times New Roman" panose="02020603050405020304" pitchFamily="18" charset="0"/>
              </a:rPr>
              <a:t>individual points at end of each session.</a:t>
            </a:r>
          </a:p>
          <a:p>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Take any distractions away from pupil.  ie: pencil</a:t>
            </a:r>
            <a:endParaRPr lang="en-GB" altLang="en-US" sz="1800">
              <a:cs typeface="Arial" panose="020B0604020202020204" pitchFamily="34" charset="0"/>
            </a:endParaRPr>
          </a:p>
          <a:p>
            <a:r>
              <a:rPr lang="en-GB" altLang="en-US" sz="1800">
                <a:cs typeface="Times New Roman" panose="02020603050405020304" pitchFamily="18" charset="0"/>
              </a:rPr>
              <a:t>case, bag, etc.  Pupil is only given the items</a:t>
            </a:r>
            <a:endParaRPr lang="en-GB" altLang="en-US" sz="1800">
              <a:cs typeface="Arial" panose="020B0604020202020204" pitchFamily="34" charset="0"/>
            </a:endParaRPr>
          </a:p>
          <a:p>
            <a:r>
              <a:rPr lang="en-GB" altLang="en-US" sz="1800">
                <a:cs typeface="Times New Roman" panose="02020603050405020304" pitchFamily="18" charset="0"/>
              </a:rPr>
              <a:t>needed to complete task.</a:t>
            </a:r>
          </a:p>
          <a:p>
            <a:endParaRPr lang="en-GB" altLang="en-US" sz="1800">
              <a:cs typeface="Arial" panose="020B0604020202020204" pitchFamily="34" charset="0"/>
            </a:endParaRPr>
          </a:p>
          <a:p>
            <a:pPr>
              <a:buFontTx/>
              <a:buChar char="•"/>
            </a:pPr>
            <a:r>
              <a:rPr lang="en-GB" altLang="en-US" sz="1800">
                <a:cs typeface="Times New Roman" panose="02020603050405020304" pitchFamily="18" charset="0"/>
              </a:rPr>
              <a:t> Use visual indicators when possible.</a:t>
            </a:r>
            <a:endParaRPr lang="en-GB" altLang="en-US" sz="1800">
              <a:cs typeface="Arial" panose="020B0604020202020204" pitchFamily="34" charset="0"/>
            </a:endParaRPr>
          </a:p>
          <a:p>
            <a:endParaRPr lang="en-GB" altLang="en-US" sz="1800">
              <a:cs typeface="Arial" panose="020B0604020202020204" pitchFamily="34" charset="0"/>
            </a:endParaRPr>
          </a:p>
        </p:txBody>
      </p:sp>
      <p:pic>
        <p:nvPicPr>
          <p:cNvPr id="6" name="Picture 5" descr="pupil working.jpg"/>
          <p:cNvPicPr>
            <a:picLocks noChangeAspect="1"/>
          </p:cNvPicPr>
          <p:nvPr/>
        </p:nvPicPr>
        <p:blipFill>
          <a:blip r:embed="rId2" cstate="print"/>
          <a:stretch>
            <a:fillRect/>
          </a:stretch>
        </p:blipFill>
        <p:spPr>
          <a:xfrm>
            <a:off x="6300192" y="4293096"/>
            <a:ext cx="2284090" cy="195718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Picture 6" descr="pupil putting hand up.jpg"/>
          <p:cNvPicPr>
            <a:picLocks noChangeAspect="1"/>
          </p:cNvPicPr>
          <p:nvPr/>
        </p:nvPicPr>
        <p:blipFill>
          <a:blip r:embed="rId3" cstate="print"/>
          <a:stretch>
            <a:fillRect/>
          </a:stretch>
        </p:blipFill>
        <p:spPr>
          <a:xfrm>
            <a:off x="6732240" y="908720"/>
            <a:ext cx="1872208" cy="2232248"/>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403">
                                            <p:txEl>
                                              <p:pRg st="3" end="3"/>
                                            </p:txEl>
                                          </p:spTgt>
                                        </p:tgtEl>
                                        <p:attrNameLst>
                                          <p:attrName>style.visibility</p:attrName>
                                        </p:attrNameLst>
                                      </p:cBhvr>
                                      <p:to>
                                        <p:strVal val="visible"/>
                                      </p:to>
                                    </p:set>
                                    <p:animEffect transition="in" filter="blinds(horizontal)">
                                      <p:cBhvr>
                                        <p:cTn id="7" dur="500"/>
                                        <p:tgtEl>
                                          <p:spTgt spid="102403">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2403">
                                            <p:txEl>
                                              <p:pRg st="4" end="4"/>
                                            </p:txEl>
                                          </p:spTgt>
                                        </p:tgtEl>
                                        <p:attrNameLst>
                                          <p:attrName>style.visibility</p:attrName>
                                        </p:attrNameLst>
                                      </p:cBhvr>
                                      <p:to>
                                        <p:strVal val="visible"/>
                                      </p:to>
                                    </p:set>
                                    <p:animEffect transition="in" filter="blinds(horizontal)">
                                      <p:cBhvr>
                                        <p:cTn id="10" dur="500"/>
                                        <p:tgtEl>
                                          <p:spTgt spid="102403">
                                            <p:txEl>
                                              <p:pRg st="4" end="4"/>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02403">
                                            <p:txEl>
                                              <p:pRg st="6" end="6"/>
                                            </p:txEl>
                                          </p:spTgt>
                                        </p:tgtEl>
                                        <p:attrNameLst>
                                          <p:attrName>style.visibility</p:attrName>
                                        </p:attrNameLst>
                                      </p:cBhvr>
                                      <p:to>
                                        <p:strVal val="visible"/>
                                      </p:to>
                                    </p:set>
                                    <p:animEffect transition="in" filter="blinds(horizontal)">
                                      <p:cBhvr>
                                        <p:cTn id="15" dur="500"/>
                                        <p:tgtEl>
                                          <p:spTgt spid="102403">
                                            <p:txEl>
                                              <p:pRg st="6" end="6"/>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02403">
                                            <p:txEl>
                                              <p:pRg st="7" end="7"/>
                                            </p:txEl>
                                          </p:spTgt>
                                        </p:tgtEl>
                                        <p:attrNameLst>
                                          <p:attrName>style.visibility</p:attrName>
                                        </p:attrNameLst>
                                      </p:cBhvr>
                                      <p:to>
                                        <p:strVal val="visible"/>
                                      </p:to>
                                    </p:set>
                                    <p:animEffect transition="in" filter="blinds(horizontal)">
                                      <p:cBhvr>
                                        <p:cTn id="18" dur="500"/>
                                        <p:tgtEl>
                                          <p:spTgt spid="102403">
                                            <p:txEl>
                                              <p:pRg st="7" end="7"/>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02403">
                                            <p:txEl>
                                              <p:pRg st="8" end="8"/>
                                            </p:txEl>
                                          </p:spTgt>
                                        </p:tgtEl>
                                        <p:attrNameLst>
                                          <p:attrName>style.visibility</p:attrName>
                                        </p:attrNameLst>
                                      </p:cBhvr>
                                      <p:to>
                                        <p:strVal val="visible"/>
                                      </p:to>
                                    </p:set>
                                    <p:animEffect transition="in" filter="blinds(horizontal)">
                                      <p:cBhvr>
                                        <p:cTn id="21" dur="500"/>
                                        <p:tgtEl>
                                          <p:spTgt spid="102403">
                                            <p:txEl>
                                              <p:pRg st="8" end="8"/>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02403">
                                            <p:txEl>
                                              <p:pRg st="10" end="10"/>
                                            </p:txEl>
                                          </p:spTgt>
                                        </p:tgtEl>
                                        <p:attrNameLst>
                                          <p:attrName>style.visibility</p:attrName>
                                        </p:attrNameLst>
                                      </p:cBhvr>
                                      <p:to>
                                        <p:strVal val="visible"/>
                                      </p:to>
                                    </p:set>
                                    <p:animEffect transition="in" filter="blinds(horizontal)">
                                      <p:cBhvr>
                                        <p:cTn id="26" dur="500"/>
                                        <p:tgtEl>
                                          <p:spTgt spid="102403">
                                            <p:txEl>
                                              <p:pRg st="10" end="10"/>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102403">
                                            <p:txEl>
                                              <p:pRg st="11" end="11"/>
                                            </p:txEl>
                                          </p:spTgt>
                                        </p:tgtEl>
                                        <p:attrNameLst>
                                          <p:attrName>style.visibility</p:attrName>
                                        </p:attrNameLst>
                                      </p:cBhvr>
                                      <p:to>
                                        <p:strVal val="visible"/>
                                      </p:to>
                                    </p:set>
                                    <p:animEffect transition="in" filter="blinds(horizontal)">
                                      <p:cBhvr>
                                        <p:cTn id="29" dur="500"/>
                                        <p:tgtEl>
                                          <p:spTgt spid="102403">
                                            <p:txEl>
                                              <p:pRg st="11" end="11"/>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102403">
                                            <p:txEl>
                                              <p:pRg st="12" end="12"/>
                                            </p:txEl>
                                          </p:spTgt>
                                        </p:tgtEl>
                                        <p:attrNameLst>
                                          <p:attrName>style.visibility</p:attrName>
                                        </p:attrNameLst>
                                      </p:cBhvr>
                                      <p:to>
                                        <p:strVal val="visible"/>
                                      </p:to>
                                    </p:set>
                                    <p:animEffect transition="in" filter="blinds(horizontal)">
                                      <p:cBhvr>
                                        <p:cTn id="32" dur="500"/>
                                        <p:tgtEl>
                                          <p:spTgt spid="102403">
                                            <p:txEl>
                                              <p:pRg st="12" end="12"/>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2403">
                                            <p:txEl>
                                              <p:pRg st="14" end="14"/>
                                            </p:txEl>
                                          </p:spTgt>
                                        </p:tgtEl>
                                        <p:attrNameLst>
                                          <p:attrName>style.visibility</p:attrName>
                                        </p:attrNameLst>
                                      </p:cBhvr>
                                      <p:to>
                                        <p:strVal val="visible"/>
                                      </p:to>
                                    </p:set>
                                    <p:animEffect transition="in" filter="blinds(horizontal)">
                                      <p:cBhvr>
                                        <p:cTn id="37" dur="500"/>
                                        <p:tgtEl>
                                          <p:spTgt spid="10240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685800" y="260350"/>
            <a:ext cx="7772400" cy="1008063"/>
          </a:xfrm>
        </p:spPr>
        <p:txBody>
          <a:bodyPr/>
          <a:lstStyle/>
          <a:p>
            <a:pPr>
              <a:defRPr/>
            </a:pPr>
            <a:r>
              <a:rPr lang="en-GB" dirty="0">
                <a:solidFill>
                  <a:schemeClr val="accent4"/>
                </a:solidFill>
              </a:rPr>
              <a:t>When I’m Stuck………….</a:t>
            </a:r>
          </a:p>
        </p:txBody>
      </p:sp>
      <p:sp>
        <p:nvSpPr>
          <p:cNvPr id="87043" name="Rectangle 3"/>
          <p:cNvSpPr>
            <a:spLocks noGrp="1" noChangeArrowheads="1"/>
          </p:cNvSpPr>
          <p:nvPr>
            <p:ph idx="1"/>
          </p:nvPr>
        </p:nvSpPr>
        <p:spPr>
          <a:xfrm>
            <a:off x="685800" y="1341438"/>
            <a:ext cx="7772400" cy="5327650"/>
          </a:xfrm>
        </p:spPr>
        <p:txBody>
          <a:bodyPr/>
          <a:lstStyle/>
          <a:p>
            <a:pPr>
              <a:lnSpc>
                <a:spcPct val="90000"/>
              </a:lnSpc>
              <a:buFontTx/>
              <a:buNone/>
            </a:pPr>
            <a:r>
              <a:rPr lang="en-GB" altLang="en-US" sz="2800" b="1" u="sng">
                <a:solidFill>
                  <a:srgbClr val="FFFF00"/>
                </a:solidFill>
              </a:rPr>
              <a:t>LOOKING FOR SOLUTIONS.</a:t>
            </a:r>
          </a:p>
          <a:p>
            <a:pPr>
              <a:lnSpc>
                <a:spcPct val="90000"/>
              </a:lnSpc>
              <a:buFontTx/>
              <a:buNone/>
            </a:pPr>
            <a:endParaRPr lang="en-GB" altLang="en-US" sz="2800">
              <a:solidFill>
                <a:srgbClr val="FFFF00"/>
              </a:solidFill>
            </a:endParaRPr>
          </a:p>
          <a:p>
            <a:pPr>
              <a:lnSpc>
                <a:spcPct val="90000"/>
              </a:lnSpc>
            </a:pPr>
            <a:r>
              <a:rPr lang="en-GB" altLang="en-US" sz="2000" b="1"/>
              <a:t>WHAT HAPPENED?</a:t>
            </a:r>
          </a:p>
          <a:p>
            <a:pPr>
              <a:lnSpc>
                <a:spcPct val="90000"/>
              </a:lnSpc>
              <a:buFontTx/>
              <a:buNone/>
            </a:pPr>
            <a:endParaRPr lang="en-GB" altLang="en-US" sz="2000" b="1"/>
          </a:p>
          <a:p>
            <a:pPr>
              <a:lnSpc>
                <a:spcPct val="90000"/>
              </a:lnSpc>
            </a:pPr>
            <a:r>
              <a:rPr lang="en-GB" altLang="en-US" sz="2000" b="1"/>
              <a:t>WHY DID IT HAPPEN?</a:t>
            </a:r>
          </a:p>
          <a:p>
            <a:pPr>
              <a:lnSpc>
                <a:spcPct val="90000"/>
              </a:lnSpc>
              <a:buFontTx/>
              <a:buNone/>
            </a:pPr>
            <a:endParaRPr lang="en-GB" altLang="en-US" sz="2000" b="1"/>
          </a:p>
          <a:p>
            <a:pPr>
              <a:lnSpc>
                <a:spcPct val="90000"/>
              </a:lnSpc>
            </a:pPr>
            <a:r>
              <a:rPr lang="en-GB" altLang="en-US" sz="2000" b="1"/>
              <a:t>COULD THE PROBLEM HAVE BEEN AVOIDED?</a:t>
            </a:r>
          </a:p>
          <a:p>
            <a:pPr>
              <a:lnSpc>
                <a:spcPct val="90000"/>
              </a:lnSpc>
              <a:buFontTx/>
              <a:buNone/>
            </a:pPr>
            <a:endParaRPr lang="en-GB" altLang="en-US" sz="2000" b="1"/>
          </a:p>
          <a:p>
            <a:pPr>
              <a:lnSpc>
                <a:spcPct val="90000"/>
              </a:lnSpc>
            </a:pPr>
            <a:r>
              <a:rPr lang="en-GB" altLang="en-US" sz="2000" b="1"/>
              <a:t>IF IT HAPPENS AGAIN – WHAT COULD I DO DIFFENRENTLY?</a:t>
            </a:r>
          </a:p>
          <a:p>
            <a:pPr>
              <a:lnSpc>
                <a:spcPct val="90000"/>
              </a:lnSpc>
              <a:buFontTx/>
              <a:buNone/>
            </a:pPr>
            <a:endParaRPr lang="en-GB" altLang="en-US" sz="2000" b="1"/>
          </a:p>
          <a:p>
            <a:pPr>
              <a:lnSpc>
                <a:spcPct val="90000"/>
              </a:lnSpc>
            </a:pPr>
            <a:r>
              <a:rPr lang="en-GB" altLang="en-US" sz="2000" b="1"/>
              <a:t>WHAT HAVE I LEARNT BY WHAT HAPPENED?</a:t>
            </a:r>
          </a:p>
          <a:p>
            <a:pPr>
              <a:lnSpc>
                <a:spcPct val="90000"/>
              </a:lnSpc>
              <a:buFontTx/>
              <a:buNone/>
            </a:pPr>
            <a:endParaRPr lang="en-GB" altLang="en-US" sz="2000" b="1"/>
          </a:p>
          <a:p>
            <a:pPr>
              <a:lnSpc>
                <a:spcPct val="90000"/>
              </a:lnSpc>
            </a:pPr>
            <a:r>
              <a:rPr lang="en-GB" altLang="en-US" sz="2000" b="1"/>
              <a:t>HOW DOES YOUR BEHAVIOUR MAKE OTHERS FEEL?</a:t>
            </a:r>
          </a:p>
          <a:p>
            <a:pPr>
              <a:lnSpc>
                <a:spcPct val="90000"/>
              </a:lnSpc>
              <a:buFontTx/>
              <a:buNone/>
            </a:pPr>
            <a:endParaRPr lang="en-GB" altLang="en-US" sz="2000" b="1"/>
          </a:p>
          <a:p>
            <a:pPr>
              <a:lnSpc>
                <a:spcPct val="90000"/>
              </a:lnSpc>
              <a:buFontTx/>
              <a:buNone/>
            </a:pPr>
            <a:endParaRPr lang="en-GB" altLang="en-US" sz="2000" b="1"/>
          </a:p>
          <a:p>
            <a:pPr>
              <a:lnSpc>
                <a:spcPct val="90000"/>
              </a:lnSpc>
            </a:pPr>
            <a:endParaRPr lang="en-GB" altLang="en-US" sz="2400" b="1"/>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457200" y="274638"/>
            <a:ext cx="8229600" cy="417512"/>
          </a:xfrm>
        </p:spPr>
        <p:txBody>
          <a:bodyPr/>
          <a:lstStyle/>
          <a:p>
            <a:pPr algn="l"/>
            <a:r>
              <a:rPr lang="en-GB" altLang="en-US" sz="1600" dirty="0"/>
              <a:t> </a:t>
            </a:r>
            <a:r>
              <a:rPr lang="en-GB" altLang="en-US" sz="1600" b="1" u="sng" dirty="0">
                <a:solidFill>
                  <a:srgbClr val="FFFF00"/>
                </a:solidFill>
              </a:rPr>
              <a:t>NAME OF PUPIL:</a:t>
            </a:r>
            <a:r>
              <a:rPr lang="en-GB" altLang="en-US" sz="1600" b="1" dirty="0">
                <a:solidFill>
                  <a:srgbClr val="FFFF00"/>
                </a:solidFill>
              </a:rPr>
              <a:t>   James Carrey.   </a:t>
            </a:r>
            <a:r>
              <a:rPr lang="en-GB" altLang="en-US" sz="1600" b="1" u="sng" dirty="0">
                <a:solidFill>
                  <a:srgbClr val="FFFF00"/>
                </a:solidFill>
              </a:rPr>
              <a:t>YEAR GROUP:</a:t>
            </a:r>
            <a:r>
              <a:rPr lang="en-GB" altLang="en-US" sz="1600" b="1" dirty="0">
                <a:solidFill>
                  <a:srgbClr val="FFFF00"/>
                </a:solidFill>
              </a:rPr>
              <a:t>   NY10   </a:t>
            </a:r>
            <a:r>
              <a:rPr lang="en-GB" altLang="en-US" sz="2000" b="1" dirty="0">
                <a:solidFill>
                  <a:srgbClr val="FFFF00"/>
                </a:solidFill>
              </a:rPr>
              <a:t> </a:t>
            </a:r>
            <a:endParaRPr lang="en-GB" altLang="en-US" sz="1600" b="1" dirty="0">
              <a:solidFill>
                <a:srgbClr val="FFFF00"/>
              </a:solidFill>
            </a:endParaRPr>
          </a:p>
        </p:txBody>
      </p:sp>
      <p:sp>
        <p:nvSpPr>
          <p:cNvPr id="88067" name="Content Placeholder 2"/>
          <p:cNvSpPr>
            <a:spLocks noGrp="1"/>
          </p:cNvSpPr>
          <p:nvPr>
            <p:ph idx="1"/>
          </p:nvPr>
        </p:nvSpPr>
        <p:spPr>
          <a:xfrm>
            <a:off x="457200" y="765175"/>
            <a:ext cx="8229600" cy="5832475"/>
          </a:xfrm>
        </p:spPr>
        <p:txBody>
          <a:bodyPr/>
          <a:lstStyle/>
          <a:p>
            <a:pPr>
              <a:buFontTx/>
              <a:buNone/>
            </a:pPr>
            <a:r>
              <a:rPr lang="en-GB" altLang="en-US" sz="1600" b="1" dirty="0"/>
              <a:t>I have difficulties in the following lessons:        </a:t>
            </a:r>
            <a:r>
              <a:rPr lang="en-GB" altLang="en-US" sz="2400" b="1" i="1" u="sng" dirty="0">
                <a:latin typeface="Berlin Sans FB Demi" panose="020E0802020502020306" pitchFamily="34" charset="0"/>
              </a:rPr>
              <a:t>PUPIL PROFILE.</a:t>
            </a:r>
            <a:endParaRPr lang="en-GB" altLang="en-US" sz="2400" b="1" i="1" u="sng" dirty="0"/>
          </a:p>
          <a:p>
            <a:pPr>
              <a:buFontTx/>
              <a:buNone/>
            </a:pPr>
            <a:endParaRPr lang="en-GB" altLang="en-US" sz="1600" b="1" dirty="0"/>
          </a:p>
          <a:p>
            <a:pPr>
              <a:buFontTx/>
              <a:buNone/>
            </a:pPr>
            <a:r>
              <a:rPr lang="en-GB" altLang="en-US" sz="1600" b="1" dirty="0"/>
              <a:t>ENGLISH:  I’m given too much information at once and become confused about what I have to do. The teacher does not give me enough time to write down the homework at the end of the lesson.</a:t>
            </a:r>
          </a:p>
          <a:p>
            <a:pPr>
              <a:buFontTx/>
              <a:buNone/>
            </a:pPr>
            <a:endParaRPr lang="en-GB" altLang="en-US" sz="1600" b="1" dirty="0"/>
          </a:p>
          <a:p>
            <a:pPr>
              <a:buFontTx/>
              <a:buNone/>
            </a:pPr>
            <a:r>
              <a:rPr lang="en-GB" altLang="en-US" sz="1600" b="1" dirty="0"/>
              <a:t>MATHS: The work I have to do is not clearly explained and I often get it wrong. I can’t concentrate for long but the teacher thinks I should. I struggle to sit still and get told off.</a:t>
            </a:r>
          </a:p>
          <a:p>
            <a:pPr>
              <a:buFontTx/>
              <a:buNone/>
            </a:pPr>
            <a:endParaRPr lang="en-GB" altLang="en-US" sz="1600" b="1" dirty="0"/>
          </a:p>
          <a:p>
            <a:pPr>
              <a:buFontTx/>
              <a:buNone/>
            </a:pPr>
            <a:r>
              <a:rPr lang="en-GB" altLang="en-US" sz="1600" b="1" dirty="0"/>
              <a:t>SCIENCE: At times it is far too noisy in the classroom when we are working in groups doing experiments. I struggle to understand what I have to do. I panic then make silly mistakes.</a:t>
            </a:r>
          </a:p>
          <a:p>
            <a:pPr>
              <a:buFontTx/>
              <a:buNone/>
            </a:pPr>
            <a:endParaRPr lang="en-GB" altLang="en-US" sz="1600" b="1" dirty="0"/>
          </a:p>
          <a:p>
            <a:pPr>
              <a:buFontTx/>
              <a:buNone/>
            </a:pPr>
            <a:r>
              <a:rPr lang="en-GB" altLang="en-US" sz="1600" b="1" dirty="0"/>
              <a:t>HISTORY: I get mixed-up trying to keep up with what the teacher is talking about, my brain can’t take in all the information. I don’t get enough time to write things down he puts on the white board, when I try and copy off someone I get told off.</a:t>
            </a:r>
          </a:p>
          <a:p>
            <a:pPr>
              <a:buFontTx/>
              <a:buNone/>
            </a:pPr>
            <a:endParaRPr lang="en-GB" altLang="en-US" sz="1600" b="1" dirty="0"/>
          </a:p>
          <a:p>
            <a:pPr>
              <a:buFontTx/>
              <a:buNone/>
            </a:pPr>
            <a:r>
              <a:rPr lang="en-GB" altLang="en-US" sz="1600" b="1" dirty="0"/>
              <a:t>PE: I become anxious when I can’t follow instructions or make mistakes.  I struggle to work in groups. Sometimes I get mixed up with what the teacher said because there are too many different noises going on at once.</a:t>
            </a:r>
          </a:p>
          <a:p>
            <a:pPr>
              <a:buFontTx/>
              <a:buNone/>
            </a:pPr>
            <a:endParaRPr lang="en-GB" altLang="en-US" sz="1600" b="1" dirty="0"/>
          </a:p>
          <a:p>
            <a:endParaRPr lang="en-GB" altLang="en-US" sz="1600" dirty="0"/>
          </a:p>
          <a:p>
            <a:endParaRPr lang="en-GB" altLang="en-US" sz="1600" b="1" dirty="0"/>
          </a:p>
        </p:txBody>
      </p:sp>
      <p:pic>
        <p:nvPicPr>
          <p:cNvPr id="4" name="Picture 3" descr="JIM CARREY.jpg"/>
          <p:cNvPicPr>
            <a:picLocks noChangeAspect="1"/>
          </p:cNvPicPr>
          <p:nvPr/>
        </p:nvPicPr>
        <p:blipFill>
          <a:blip r:embed="rId2"/>
          <a:stretch>
            <a:fillRect/>
          </a:stretch>
        </p:blipFill>
        <p:spPr>
          <a:xfrm>
            <a:off x="7451725" y="188913"/>
            <a:ext cx="1476375" cy="1223962"/>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468313" y="333375"/>
            <a:ext cx="8229600" cy="561975"/>
          </a:xfrm>
        </p:spPr>
        <p:txBody>
          <a:bodyPr/>
          <a:lstStyle/>
          <a:p>
            <a:pPr algn="l"/>
            <a:r>
              <a:rPr lang="en-GB" altLang="en-US" sz="1600" b="1" u="sng" dirty="0">
                <a:solidFill>
                  <a:srgbClr val="FFFF00"/>
                </a:solidFill>
              </a:rPr>
              <a:t>What can the teacher’s do to help?</a:t>
            </a:r>
          </a:p>
        </p:txBody>
      </p:sp>
      <p:sp>
        <p:nvSpPr>
          <p:cNvPr id="89091" name="Content Placeholder 2"/>
          <p:cNvSpPr>
            <a:spLocks noGrp="1"/>
          </p:cNvSpPr>
          <p:nvPr>
            <p:ph idx="1"/>
          </p:nvPr>
        </p:nvSpPr>
        <p:spPr>
          <a:xfrm>
            <a:off x="457200" y="981075"/>
            <a:ext cx="8229600" cy="5543550"/>
          </a:xfrm>
        </p:spPr>
        <p:txBody>
          <a:bodyPr/>
          <a:lstStyle/>
          <a:p>
            <a:r>
              <a:rPr lang="en-GB" altLang="en-US" sz="1600" b="1"/>
              <a:t>If there is a lot of work to remember write it down for me or give me a worksheet to help me understand the work.</a:t>
            </a:r>
          </a:p>
          <a:p>
            <a:pPr>
              <a:buFontTx/>
              <a:buNone/>
            </a:pPr>
            <a:endParaRPr lang="en-GB" altLang="en-US" sz="1600" b="1"/>
          </a:p>
          <a:p>
            <a:r>
              <a:rPr lang="en-GB" altLang="en-US" sz="1600" b="1"/>
              <a:t>Ask me to do one thing at a time so I don’t get mixed up.</a:t>
            </a:r>
          </a:p>
          <a:p>
            <a:pPr>
              <a:buFontTx/>
              <a:buNone/>
            </a:pPr>
            <a:endParaRPr lang="en-GB" altLang="en-US" sz="1600" b="1"/>
          </a:p>
          <a:p>
            <a:r>
              <a:rPr lang="en-GB" altLang="en-US" sz="1600" b="1"/>
              <a:t>Write any homework I have to do on the board at the start of the lesson.</a:t>
            </a:r>
          </a:p>
          <a:p>
            <a:endParaRPr lang="en-GB" altLang="en-US" sz="1600" b="1"/>
          </a:p>
          <a:p>
            <a:r>
              <a:rPr lang="en-GB" altLang="en-US" sz="1600" b="1"/>
              <a:t>Let me fiddle with something in a lesson as it helps me concentrate more.</a:t>
            </a:r>
          </a:p>
          <a:p>
            <a:endParaRPr lang="en-GB" altLang="en-US" sz="1600" b="1"/>
          </a:p>
          <a:p>
            <a:r>
              <a:rPr lang="en-GB" altLang="en-US" sz="1600" b="1"/>
              <a:t>Allow me to have a small breaks in lessons to gather my thoughts.</a:t>
            </a:r>
          </a:p>
          <a:p>
            <a:endParaRPr lang="en-GB" altLang="en-US" sz="1600" b="1"/>
          </a:p>
          <a:p>
            <a:r>
              <a:rPr lang="en-GB" altLang="en-US" sz="1600" b="1"/>
              <a:t>Let me copy off someone when I need to, I can’t write as fast as most pupils.</a:t>
            </a:r>
          </a:p>
          <a:p>
            <a:endParaRPr lang="en-GB" altLang="en-US" sz="1600" b="1"/>
          </a:p>
          <a:p>
            <a:r>
              <a:rPr lang="en-GB" altLang="en-US" sz="1600" b="1"/>
              <a:t>In noisy lessons the teacher should let me sit by him/her.</a:t>
            </a:r>
          </a:p>
          <a:p>
            <a:endParaRPr lang="en-GB" altLang="en-US" sz="1600" b="1"/>
          </a:p>
          <a:p>
            <a:endParaRPr lang="en-GB" altLang="en-US" sz="1600" b="1"/>
          </a:p>
          <a:p>
            <a:pPr>
              <a:buFontTx/>
              <a:buNone/>
            </a:pPr>
            <a:endParaRPr lang="en-GB" altLang="en-US" sz="1600" b="1"/>
          </a:p>
          <a:p>
            <a:endParaRPr lang="en-GB" altLang="en-US" sz="1600" b="1"/>
          </a:p>
        </p:txBody>
      </p:sp>
      <p:pic>
        <p:nvPicPr>
          <p:cNvPr id="4" name="Picture 3" descr="adhd in the classroom.jpg"/>
          <p:cNvPicPr>
            <a:picLocks noChangeAspect="1"/>
          </p:cNvPicPr>
          <p:nvPr/>
        </p:nvPicPr>
        <p:blipFill>
          <a:blip r:embed="rId2" cstate="print"/>
          <a:stretch>
            <a:fillRect/>
          </a:stretch>
        </p:blipFill>
        <p:spPr>
          <a:xfrm>
            <a:off x="1763688" y="5157192"/>
            <a:ext cx="5647953" cy="14981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457200" y="274638"/>
            <a:ext cx="8229600" cy="417512"/>
          </a:xfrm>
        </p:spPr>
        <p:txBody>
          <a:bodyPr/>
          <a:lstStyle/>
          <a:p>
            <a:pPr algn="l"/>
            <a:r>
              <a:rPr lang="en-GB" altLang="en-US" sz="1600" b="1" u="sng" dirty="0">
                <a:solidFill>
                  <a:srgbClr val="FFFF00"/>
                </a:solidFill>
              </a:rPr>
              <a:t>What can you do to help yourself?</a:t>
            </a:r>
          </a:p>
        </p:txBody>
      </p:sp>
      <p:sp>
        <p:nvSpPr>
          <p:cNvPr id="90115" name="Content Placeholder 2"/>
          <p:cNvSpPr>
            <a:spLocks noGrp="1"/>
          </p:cNvSpPr>
          <p:nvPr>
            <p:ph idx="1"/>
          </p:nvPr>
        </p:nvSpPr>
        <p:spPr>
          <a:xfrm>
            <a:off x="457200" y="908050"/>
            <a:ext cx="8229600" cy="5689600"/>
          </a:xfrm>
        </p:spPr>
        <p:txBody>
          <a:bodyPr/>
          <a:lstStyle/>
          <a:p>
            <a:r>
              <a:rPr lang="en-GB" altLang="en-US" sz="1600" b="1"/>
              <a:t>Try and organise myself more.</a:t>
            </a:r>
          </a:p>
          <a:p>
            <a:endParaRPr lang="en-GB" altLang="en-US" sz="1600" b="1"/>
          </a:p>
          <a:p>
            <a:r>
              <a:rPr lang="en-GB" altLang="en-US" sz="1600" b="1"/>
              <a:t>Ask for help instead of sitting waiting for sir to come to me.</a:t>
            </a:r>
          </a:p>
          <a:p>
            <a:endParaRPr lang="en-GB" altLang="en-US" sz="1600" b="1"/>
          </a:p>
          <a:p>
            <a:r>
              <a:rPr lang="en-GB" altLang="en-US" sz="1600" b="1"/>
              <a:t>Have a card I can show the teacher with a list of my main problems on, I can’t expect the teacher to remember everyone.</a:t>
            </a:r>
          </a:p>
          <a:p>
            <a:endParaRPr lang="en-GB" altLang="en-US" sz="1600" b="1"/>
          </a:p>
          <a:p>
            <a:r>
              <a:rPr lang="en-GB" altLang="en-US" sz="1600" b="1"/>
              <a:t>Explain you need more time to write things down.</a:t>
            </a:r>
          </a:p>
          <a:p>
            <a:endParaRPr lang="en-GB" altLang="en-US" sz="1600" b="1"/>
          </a:p>
          <a:p>
            <a:r>
              <a:rPr lang="en-GB" altLang="en-US" sz="1600" b="1"/>
              <a:t>Go to homework clubs to get more help.</a:t>
            </a:r>
          </a:p>
          <a:p>
            <a:pPr>
              <a:buFontTx/>
              <a:buNone/>
            </a:pPr>
            <a:endParaRPr lang="en-GB" altLang="en-US" sz="1600" b="1"/>
          </a:p>
          <a:p>
            <a:pPr>
              <a:buFontTx/>
              <a:buNone/>
            </a:pPr>
            <a:r>
              <a:rPr lang="en-GB" altLang="en-US" sz="1600" b="1" u="sng"/>
              <a:t>What stops you doing this?</a:t>
            </a:r>
          </a:p>
          <a:p>
            <a:pPr>
              <a:buFontTx/>
              <a:buNone/>
            </a:pPr>
            <a:endParaRPr lang="en-GB" altLang="en-US" sz="1600" b="1" u="sng"/>
          </a:p>
          <a:p>
            <a:r>
              <a:rPr lang="en-GB" altLang="en-US" sz="1600" b="1"/>
              <a:t>Teachers who don’t want to listen to what I have to say.</a:t>
            </a:r>
          </a:p>
          <a:p>
            <a:endParaRPr lang="en-GB" altLang="en-US" sz="1600" b="1"/>
          </a:p>
          <a:p>
            <a:r>
              <a:rPr lang="en-GB" altLang="en-US" sz="1600" b="1"/>
              <a:t>I’m frightened to ask in case I get told off or to sit down.</a:t>
            </a:r>
          </a:p>
          <a:p>
            <a:endParaRPr lang="en-GB" altLang="en-US" sz="1600" b="1"/>
          </a:p>
          <a:p>
            <a:r>
              <a:rPr lang="en-GB" altLang="en-US" sz="1600" b="1"/>
              <a:t>Being told I can’t when I ask for help.</a:t>
            </a:r>
          </a:p>
          <a:p>
            <a:endParaRPr lang="en-GB" altLang="en-US" sz="1600" b="1"/>
          </a:p>
          <a:p>
            <a:r>
              <a:rPr lang="en-GB" altLang="en-US" sz="1600" b="1"/>
              <a:t>Embarrassing myself in front of other pupils.</a:t>
            </a:r>
          </a:p>
          <a:p>
            <a:endParaRPr lang="en-GB" altLang="en-US" sz="1600" b="1"/>
          </a:p>
          <a:p>
            <a:endParaRPr lang="en-GB" altLang="en-US" sz="1600" b="1"/>
          </a:p>
          <a:p>
            <a:endParaRPr lang="en-GB" altLang="en-US" sz="1600" b="1"/>
          </a:p>
          <a:p>
            <a:endParaRPr lang="en-GB" altLang="en-US" sz="1600" b="1"/>
          </a:p>
          <a:p>
            <a:endParaRPr lang="en-GB" altLang="en-US" sz="1600" b="1"/>
          </a:p>
          <a:p>
            <a:pPr>
              <a:buFontTx/>
              <a:buNone/>
            </a:pPr>
            <a:endParaRPr lang="en-GB" altLang="en-US" sz="1600"/>
          </a:p>
          <a:p>
            <a:pPr>
              <a:buFontTx/>
              <a:buNone/>
            </a:pPr>
            <a:endParaRPr lang="en-GB" altLang="en-US" sz="1600" b="1"/>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3"/>
          <p:cNvSpPr>
            <a:spLocks noGrp="1"/>
          </p:cNvSpPr>
          <p:nvPr>
            <p:ph type="ctrTitle" idx="4294967295"/>
          </p:nvPr>
        </p:nvSpPr>
        <p:spPr>
          <a:xfrm>
            <a:off x="0" y="333375"/>
            <a:ext cx="7772400" cy="647700"/>
          </a:xfrm>
        </p:spPr>
        <p:txBody>
          <a:bodyPr/>
          <a:lstStyle/>
          <a:p>
            <a:r>
              <a:rPr lang="en-GB" altLang="en-US" sz="3200" b="1">
                <a:solidFill>
                  <a:srgbClr val="FFFF00"/>
                </a:solidFill>
                <a:cs typeface="Arial" panose="020B0604020202020204" pitchFamily="34" charset="0"/>
              </a:rPr>
              <a:t>What help can you get at school.</a:t>
            </a:r>
          </a:p>
        </p:txBody>
      </p:sp>
      <p:sp>
        <p:nvSpPr>
          <p:cNvPr id="5" name="Subtitle 4"/>
          <p:cNvSpPr>
            <a:spLocks noGrp="1"/>
          </p:cNvSpPr>
          <p:nvPr>
            <p:ph type="subTitle" idx="4294967295"/>
          </p:nvPr>
        </p:nvSpPr>
        <p:spPr>
          <a:xfrm>
            <a:off x="0" y="1196975"/>
            <a:ext cx="6400800" cy="3697288"/>
          </a:xfrm>
        </p:spPr>
        <p:txBody>
          <a:bodyPr rtlCol="0">
            <a:noAutofit/>
          </a:bodyPr>
          <a:lstStyle/>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Always ask for help from teachers or support workers. </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Discuss with your teacher about having a ‘Time-out’ card you can show when you feel angry or you can’t handle your emotions.</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When you struggle to sit still ask your teacher can you get up for a while or help do a job where you need to walk around.</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Agree with your teacher something you are allowed to fiddle with, this might help you concentrate more.</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Try and keep organised. Keep things off your desk you don’t need.</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You might get confused if you are given too many instructions at once. Tell your teacher you can only cope with one instruction at a time otherwise you get confused.</a:t>
            </a:r>
          </a:p>
          <a:p>
            <a:pPr fontAlgn="auto">
              <a:spcAft>
                <a:spcPts val="0"/>
              </a:spcAft>
              <a:buFont typeface="Arial" pitchFamily="34" charset="0"/>
              <a:buChar char="•"/>
              <a:defRPr/>
            </a:pPr>
            <a:r>
              <a:rPr lang="en-GB" sz="1800" dirty="0">
                <a:solidFill>
                  <a:schemeClr val="tx1">
                    <a:lumMod val="95000"/>
                    <a:lumOff val="5000"/>
                  </a:schemeClr>
                </a:solidFill>
                <a:cs typeface="Arial" pitchFamily="34" charset="0"/>
              </a:rPr>
              <a:t> Carry a note book so you can write things down you need to remember. Ask your teacher to write reminder notes for home work or things you have to bring into school.</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34B31745-84D3-4C75-AAF3-6A4BFB6C3E22}" type="slidenum">
              <a:rPr lang="en-GB" altLang="en-US" sz="1400" i="1">
                <a:solidFill>
                  <a:srgbClr val="B9753D"/>
                </a:solidFill>
              </a:rPr>
              <a:pPr algn="r" eaLnBrk="1" hangingPunct="1"/>
              <a:t>80</a:t>
            </a:fld>
            <a:endParaRPr lang="en-GB" altLang="en-US" sz="1400" i="1">
              <a:solidFill>
                <a:srgbClr val="B9753D"/>
              </a:solidFill>
            </a:endParaRPr>
          </a:p>
        </p:txBody>
      </p:sp>
      <p:sp>
        <p:nvSpPr>
          <p:cNvPr id="92163" name="Rectangle 1"/>
          <p:cNvSpPr>
            <a:spLocks noChangeArrowheads="1"/>
          </p:cNvSpPr>
          <p:nvPr/>
        </p:nvSpPr>
        <p:spPr bwMode="auto">
          <a:xfrm>
            <a:off x="323850" y="639763"/>
            <a:ext cx="8208963" cy="591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179388" indent="-179388">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1800" u="sng">
                <a:solidFill>
                  <a:srgbClr val="FFFF00"/>
                </a:solidFill>
                <a:cs typeface="Times New Roman" panose="02020603050405020304" pitchFamily="18" charset="0"/>
              </a:rPr>
              <a:t>ORGANISATIONAL SKILLS</a:t>
            </a:r>
          </a:p>
          <a:p>
            <a:pPr eaLnBrk="1" hangingPunct="1"/>
            <a:endParaRPr lang="en-GB" altLang="en-US" sz="1800">
              <a:cs typeface="Times New Roman" panose="02020603050405020304" pitchFamily="18" charset="0"/>
            </a:endParaRPr>
          </a:p>
          <a:p>
            <a:r>
              <a:rPr lang="en-US" altLang="en-US" sz="1800">
                <a:cs typeface="Times New Roman" panose="02020603050405020304" pitchFamily="18" charset="0"/>
              </a:rPr>
              <a:t>Children who are active normally have major problems with organisational skills such as:</a:t>
            </a:r>
          </a:p>
          <a:p>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Forgetting where they put things</a:t>
            </a:r>
          </a:p>
          <a:p>
            <a:pPr>
              <a:buFontTx/>
              <a:buChar char="•"/>
            </a:pPr>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Remembering to do things</a:t>
            </a:r>
          </a:p>
          <a:p>
            <a:pPr>
              <a:buFontTx/>
              <a:buChar char="•"/>
            </a:pPr>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Losing things</a:t>
            </a:r>
          </a:p>
          <a:p>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Time management</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Remembering to bring homework in or  deadlines</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Can’t remember the order they have to do things in</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 May forget to come and see you when they are asked</a:t>
            </a:r>
          </a:p>
          <a:p>
            <a:pPr>
              <a:buFontTx/>
              <a:buChar char="•"/>
            </a:pPr>
            <a:endParaRPr lang="en-US" altLang="en-US" sz="1800">
              <a:cs typeface="Times New Roman" panose="02020603050405020304" pitchFamily="18" charset="0"/>
            </a:endParaRPr>
          </a:p>
          <a:p>
            <a:pPr>
              <a:buFontTx/>
              <a:buChar char="•"/>
            </a:pPr>
            <a:endParaRPr lang="en-US" altLang="en-US" sz="1800">
              <a:cs typeface="Times New Roman" panose="02020603050405020304" pitchFamily="18" charset="0"/>
            </a:endParaRPr>
          </a:p>
          <a:p>
            <a:endParaRPr lang="en-GB" altLang="en-US" sz="1800">
              <a:cs typeface="Times New Roman" panose="02020603050405020304" pitchFamily="18" charset="0"/>
            </a:endParaRPr>
          </a:p>
        </p:txBody>
      </p:sp>
      <p:pic>
        <p:nvPicPr>
          <p:cNvPr id="5" name="Picture 4" descr="messy bedroom.jpg"/>
          <p:cNvPicPr>
            <a:picLocks noChangeAspect="1"/>
          </p:cNvPicPr>
          <p:nvPr/>
        </p:nvPicPr>
        <p:blipFill>
          <a:blip r:embed="rId2"/>
          <a:stretch>
            <a:fillRect/>
          </a:stretch>
        </p:blipFill>
        <p:spPr>
          <a:xfrm>
            <a:off x="4787900" y="1844675"/>
            <a:ext cx="3362325" cy="214312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22391326-9E57-4F89-BE99-2E444093AB7A}" type="slidenum">
              <a:rPr lang="en-GB" altLang="en-US" sz="1400" i="1">
                <a:solidFill>
                  <a:srgbClr val="B9753D"/>
                </a:solidFill>
              </a:rPr>
              <a:pPr algn="r" eaLnBrk="1" hangingPunct="1"/>
              <a:t>81</a:t>
            </a:fld>
            <a:endParaRPr lang="en-GB" altLang="en-US" sz="1400" i="1">
              <a:solidFill>
                <a:srgbClr val="B9753D"/>
              </a:solidFill>
            </a:endParaRPr>
          </a:p>
        </p:txBody>
      </p:sp>
      <p:sp>
        <p:nvSpPr>
          <p:cNvPr id="93187" name="Rectangle 4"/>
          <p:cNvSpPr>
            <a:spLocks noChangeArrowheads="1"/>
          </p:cNvSpPr>
          <p:nvPr/>
        </p:nvSpPr>
        <p:spPr bwMode="auto">
          <a:xfrm>
            <a:off x="323850" y="188913"/>
            <a:ext cx="8424863" cy="603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tabLst>
                <a:tab pos="685800" algn="l"/>
              </a:tabLst>
              <a:defRPr sz="2800" b="1">
                <a:solidFill>
                  <a:schemeClr val="tx1"/>
                </a:solidFill>
                <a:latin typeface="Arial" panose="020B0604020202020204" pitchFamily="34" charset="0"/>
              </a:defRPr>
            </a:lvl1pPr>
            <a:lvl2pPr marL="742950" indent="-285750">
              <a:tabLst>
                <a:tab pos="685800" algn="l"/>
              </a:tabLst>
              <a:defRPr sz="2800" b="1">
                <a:solidFill>
                  <a:schemeClr val="tx1"/>
                </a:solidFill>
                <a:latin typeface="Arial" panose="020B0604020202020204" pitchFamily="34" charset="0"/>
              </a:defRPr>
            </a:lvl2pPr>
            <a:lvl3pPr marL="1143000" indent="-228600">
              <a:tabLst>
                <a:tab pos="685800" algn="l"/>
              </a:tabLst>
              <a:defRPr sz="2800" b="1">
                <a:solidFill>
                  <a:schemeClr val="tx1"/>
                </a:solidFill>
                <a:latin typeface="Arial" panose="020B0604020202020204" pitchFamily="34" charset="0"/>
              </a:defRPr>
            </a:lvl3pPr>
            <a:lvl4pPr marL="1600200" indent="-228600">
              <a:tabLst>
                <a:tab pos="685800" algn="l"/>
              </a:tabLst>
              <a:defRPr sz="2800" b="1">
                <a:solidFill>
                  <a:schemeClr val="tx1"/>
                </a:solidFill>
                <a:latin typeface="Arial" panose="020B0604020202020204" pitchFamily="34" charset="0"/>
              </a:defRPr>
            </a:lvl4pPr>
            <a:lvl5pPr marL="2057400" indent="-228600">
              <a:tabLst>
                <a:tab pos="6858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9pPr>
          </a:lstStyle>
          <a:p>
            <a:endParaRPr lang="en-GB" altLang="en-US" sz="1200">
              <a:cs typeface="Arial" panose="020B0604020202020204" pitchFamily="34" charset="0"/>
            </a:endParaRPr>
          </a:p>
          <a:p>
            <a:r>
              <a:rPr lang="en-US" altLang="en-US" sz="1800" u="sng">
                <a:solidFill>
                  <a:srgbClr val="FFFF00"/>
                </a:solidFill>
                <a:cs typeface="Times New Roman" panose="02020603050405020304" pitchFamily="18" charset="0"/>
              </a:rPr>
              <a:t>Where have I put things?</a:t>
            </a:r>
          </a:p>
          <a:p>
            <a:endParaRPr lang="en-US" altLang="en-US" sz="1800" u="sng">
              <a:cs typeface="Times New Roman" panose="02020603050405020304" pitchFamily="18" charset="0"/>
            </a:endParaRPr>
          </a:p>
          <a:p>
            <a:endParaRPr lang="en-GB" altLang="en-US" sz="1400">
              <a:cs typeface="Arial" panose="020B0604020202020204" pitchFamily="34" charset="0"/>
            </a:endParaRPr>
          </a:p>
          <a:p>
            <a:r>
              <a:rPr lang="en-US" altLang="en-US" sz="1800">
                <a:cs typeface="Times New Roman" panose="02020603050405020304" pitchFamily="18" charset="0"/>
              </a:rPr>
              <a:t>Most young people find it difficult keeping their bedroom tidy but for some  this can be even more difficult.  Below you will find some tips that might help:</a:t>
            </a:r>
          </a:p>
          <a:p>
            <a:endParaRPr lang="en-GB" altLang="en-US" sz="1800">
              <a:cs typeface="Arial" panose="020B0604020202020204" pitchFamily="34" charset="0"/>
            </a:endParaRPr>
          </a:p>
          <a:p>
            <a:endParaRPr lang="en-GB" altLang="en-US" sz="1800">
              <a:cs typeface="Arial" panose="020B0604020202020204" pitchFamily="34" charset="0"/>
            </a:endParaRPr>
          </a:p>
          <a:p>
            <a:pPr>
              <a:buFontTx/>
              <a:buChar char="•"/>
            </a:pPr>
            <a:r>
              <a:rPr lang="en-US" altLang="en-US" sz="1800">
                <a:cs typeface="Times New Roman" panose="02020603050405020304" pitchFamily="18" charset="0"/>
              </a:rPr>
              <a:t>Labels each cupboard or drawer in your room with a list of things you keep in there</a:t>
            </a:r>
          </a:p>
          <a:p>
            <a:endParaRPr lang="en-GB" altLang="en-US" sz="1800">
              <a:cs typeface="Arial" panose="020B0604020202020204" pitchFamily="34" charset="0"/>
            </a:endParaRPr>
          </a:p>
          <a:p>
            <a:pPr>
              <a:buFontTx/>
              <a:buChar char="•"/>
            </a:pPr>
            <a:r>
              <a:rPr lang="en-US" altLang="en-US" sz="1800">
                <a:cs typeface="Times New Roman" panose="02020603050405020304" pitchFamily="18" charset="0"/>
              </a:rPr>
              <a:t>Colour code each drawer and cupboard so you can identify where you keep certain things </a:t>
            </a:r>
            <a:br>
              <a:rPr lang="en-US" altLang="en-US" sz="1800">
                <a:cs typeface="Times New Roman" panose="02020603050405020304" pitchFamily="18" charset="0"/>
              </a:rPr>
            </a:br>
            <a:endParaRPr lang="en-GB" altLang="en-US" sz="1800">
              <a:cs typeface="Arial" panose="020B0604020202020204" pitchFamily="34" charset="0"/>
            </a:endParaRPr>
          </a:p>
          <a:p>
            <a:pPr>
              <a:buFontTx/>
              <a:buChar char="•"/>
            </a:pPr>
            <a:r>
              <a:rPr lang="en-US" altLang="en-US" sz="1800">
                <a:cs typeface="Times New Roman" panose="02020603050405020304" pitchFamily="18" charset="0"/>
              </a:rPr>
              <a:t>Have certain boxes or places that you can put certain things so you can easily find them and remember to put them back in the same place</a:t>
            </a:r>
            <a:br>
              <a:rPr lang="en-US" altLang="en-US" sz="1800">
                <a:cs typeface="Times New Roman" panose="02020603050405020304" pitchFamily="18" charset="0"/>
              </a:rPr>
            </a:br>
            <a:endParaRPr lang="en-US" altLang="en-US" sz="1800">
              <a:cs typeface="Times New Roman" panose="02020603050405020304" pitchFamily="18" charset="0"/>
            </a:endParaRPr>
          </a:p>
          <a:p>
            <a:pPr>
              <a:buFontTx/>
              <a:buChar char="•"/>
            </a:pPr>
            <a:endParaRPr lang="en-GB" altLang="en-US" sz="1800">
              <a:cs typeface="Arial" panose="020B0604020202020204" pitchFamily="34" charset="0"/>
            </a:endParaRPr>
          </a:p>
          <a:p>
            <a:pPr>
              <a:buFontTx/>
              <a:buChar char="•"/>
            </a:pPr>
            <a:r>
              <a:rPr lang="en-US" altLang="en-US" sz="1800">
                <a:cs typeface="Times New Roman" panose="02020603050405020304" pitchFamily="18" charset="0"/>
              </a:rPr>
              <a:t>Try drawing a design of your room so it is more easily kept tidy and things are easier to find.  Ask your parents to help you move things around</a:t>
            </a:r>
            <a:endParaRPr lang="en-GB" altLang="en-US" sz="1800">
              <a:cs typeface="Arial" panose="020B0604020202020204" pitchFamily="34"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BD68515B-C3D1-481E-9A4E-1DF72F447330}" type="slidenum">
              <a:rPr lang="en-GB" altLang="en-US" sz="1400" i="1">
                <a:solidFill>
                  <a:srgbClr val="B9753D"/>
                </a:solidFill>
              </a:rPr>
              <a:pPr algn="r" eaLnBrk="1" hangingPunct="1"/>
              <a:t>82</a:t>
            </a:fld>
            <a:endParaRPr lang="en-GB" altLang="en-US" sz="1400" i="1">
              <a:solidFill>
                <a:srgbClr val="B9753D"/>
              </a:solidFill>
            </a:endParaRPr>
          </a:p>
        </p:txBody>
      </p:sp>
      <p:sp>
        <p:nvSpPr>
          <p:cNvPr id="94211" name="Rectangle 4"/>
          <p:cNvSpPr>
            <a:spLocks noChangeArrowheads="1"/>
          </p:cNvSpPr>
          <p:nvPr/>
        </p:nvSpPr>
        <p:spPr bwMode="auto">
          <a:xfrm>
            <a:off x="0" y="-261938"/>
            <a:ext cx="184150" cy="523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endParaRPr lang="en-US" altLang="en-US"/>
          </a:p>
        </p:txBody>
      </p:sp>
      <p:sp>
        <p:nvSpPr>
          <p:cNvPr id="94212" name="Rectangle 6"/>
          <p:cNvSpPr>
            <a:spLocks noChangeArrowheads="1"/>
          </p:cNvSpPr>
          <p:nvPr/>
        </p:nvSpPr>
        <p:spPr bwMode="auto">
          <a:xfrm>
            <a:off x="827088" y="1547813"/>
            <a:ext cx="7632700" cy="170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1600" u="sng">
                <a:solidFill>
                  <a:srgbClr val="FFFF00"/>
                </a:solidFill>
                <a:cs typeface="Times New Roman" panose="02020603050405020304" pitchFamily="18" charset="0"/>
              </a:rPr>
              <a:t>WHITE BOARD</a:t>
            </a:r>
          </a:p>
          <a:p>
            <a:pPr eaLnBrk="1" hangingPunct="1"/>
            <a:endParaRPr lang="en-GB" altLang="en-US" sz="1800">
              <a:cs typeface="Times New Roman" panose="02020603050405020304" pitchFamily="18" charset="0"/>
            </a:endParaRPr>
          </a:p>
          <a:p>
            <a:r>
              <a:rPr lang="en-US" altLang="en-US" sz="1800">
                <a:cs typeface="Times New Roman" panose="02020603050405020304" pitchFamily="18" charset="0"/>
              </a:rPr>
              <a:t>Buy a white board that you can use to write things down everyday reminding your child of what they have to do or take to school.</a:t>
            </a:r>
            <a:endParaRPr lang="en-GB" altLang="en-US" sz="1800">
              <a:cs typeface="Times New Roman" panose="02020603050405020304" pitchFamily="18" charset="0"/>
            </a:endParaRPr>
          </a:p>
          <a:p>
            <a:r>
              <a:rPr lang="en-US" altLang="en-US" sz="1800">
                <a:cs typeface="Times New Roman" panose="02020603050405020304" pitchFamily="18" charset="0"/>
              </a:rPr>
              <a:t>This can also be used by using pictures or drawings</a:t>
            </a:r>
            <a:endParaRPr lang="en-GB" altLang="en-US" sz="1800">
              <a:cs typeface="Times New Roman" panose="02020603050405020304" pitchFamily="18" charset="0"/>
            </a:endParaRPr>
          </a:p>
          <a:p>
            <a:r>
              <a:rPr lang="en-US" altLang="en-US" sz="1800">
                <a:cs typeface="Times New Roman" panose="02020603050405020304" pitchFamily="18" charset="0"/>
              </a:rPr>
              <a:t>Example:</a:t>
            </a:r>
          </a:p>
        </p:txBody>
      </p:sp>
      <p:grpSp>
        <p:nvGrpSpPr>
          <p:cNvPr id="94213" name="Group 1"/>
          <p:cNvGrpSpPr>
            <a:grpSpLocks noChangeAspect="1"/>
          </p:cNvGrpSpPr>
          <p:nvPr/>
        </p:nvGrpSpPr>
        <p:grpSpPr bwMode="auto">
          <a:xfrm>
            <a:off x="900113" y="4294188"/>
            <a:ext cx="7196137" cy="3022600"/>
            <a:chOff x="3810" y="381"/>
            <a:chExt cx="6924" cy="2926"/>
          </a:xfrm>
        </p:grpSpPr>
        <p:sp>
          <p:nvSpPr>
            <p:cNvPr id="94214" name="AutoShape 3"/>
            <p:cNvSpPr>
              <a:spLocks noChangeAspect="1" noChangeArrowheads="1" noTextEdit="1"/>
            </p:cNvSpPr>
            <p:nvPr/>
          </p:nvSpPr>
          <p:spPr bwMode="auto">
            <a:xfrm>
              <a:off x="4087" y="938"/>
              <a:ext cx="6647" cy="2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4215" name="Text Box 2"/>
            <p:cNvSpPr txBox="1">
              <a:spLocks noChangeArrowheads="1"/>
            </p:cNvSpPr>
            <p:nvPr/>
          </p:nvSpPr>
          <p:spPr bwMode="auto">
            <a:xfrm>
              <a:off x="3810" y="381"/>
              <a:ext cx="6232" cy="2091"/>
            </a:xfrm>
            <a:prstGeom prst="rect">
              <a:avLst/>
            </a:prstGeom>
            <a:solidFill>
              <a:srgbClr val="FFFFFF"/>
            </a:solidFill>
            <a:ln w="76200" cmpd="tri">
              <a:solidFill>
                <a:srgbClr val="000000"/>
              </a:solidFill>
              <a:miter lim="800000"/>
              <a:headEnd/>
              <a:tailEnd/>
            </a:ln>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1800" u="sng">
                  <a:solidFill>
                    <a:schemeClr val="bg2"/>
                  </a:solidFill>
                  <a:cs typeface="Times New Roman" panose="02020603050405020304" pitchFamily="18" charset="0"/>
                </a:rPr>
                <a:t>Wednesday</a:t>
              </a:r>
              <a:endParaRPr lang="en-US" altLang="en-US" sz="1800">
                <a:solidFill>
                  <a:schemeClr val="bg2"/>
                </a:solidFill>
                <a:cs typeface="Times New Roman" panose="02020603050405020304" pitchFamily="18" charset="0"/>
              </a:endParaRPr>
            </a:p>
            <a:p>
              <a:pPr>
                <a:buFontTx/>
                <a:buChar char="•"/>
              </a:pPr>
              <a:r>
                <a:rPr lang="en-US" altLang="en-US" sz="1800">
                  <a:solidFill>
                    <a:schemeClr val="bg2"/>
                  </a:solidFill>
                  <a:cs typeface="Times New Roman" panose="02020603050405020304" pitchFamily="18" charset="0"/>
                </a:rPr>
                <a:t>Take P.E. Kit</a:t>
              </a:r>
            </a:p>
            <a:p>
              <a:pPr>
                <a:buFontTx/>
                <a:buChar char="•"/>
              </a:pPr>
              <a:r>
                <a:rPr lang="en-US" altLang="en-US" sz="1800">
                  <a:solidFill>
                    <a:schemeClr val="bg2"/>
                  </a:solidFill>
                  <a:cs typeface="Times New Roman" panose="02020603050405020304" pitchFamily="18" charset="0"/>
                </a:rPr>
                <a:t>Don’t forget homework</a:t>
              </a:r>
            </a:p>
            <a:p>
              <a:pPr>
                <a:buFontTx/>
                <a:buChar char="•"/>
              </a:pPr>
              <a:r>
                <a:rPr lang="en-US" altLang="en-US" sz="1800">
                  <a:solidFill>
                    <a:schemeClr val="bg2"/>
                  </a:solidFill>
                  <a:cs typeface="Times New Roman" panose="02020603050405020304" pitchFamily="18" charset="0"/>
                </a:rPr>
                <a:t>Dinner money</a:t>
              </a:r>
            </a:p>
            <a:p>
              <a:endParaRPr lang="en-US" altLang="en-US" sz="1800">
                <a:solidFill>
                  <a:schemeClr val="bg2"/>
                </a:solidFill>
                <a:cs typeface="Times New Roman" panose="02020603050405020304" pitchFamily="18" charset="0"/>
              </a:endParaRPr>
            </a:p>
            <a:p>
              <a:pPr>
                <a:buFontTx/>
                <a:buChar char="•"/>
              </a:pPr>
              <a:r>
                <a:rPr lang="en-US" altLang="en-US" sz="1800">
                  <a:solidFill>
                    <a:schemeClr val="bg2"/>
                  </a:solidFill>
                  <a:cs typeface="Times New Roman" panose="02020603050405020304" pitchFamily="18" charset="0"/>
                </a:rPr>
                <a:t>Meet Peter at 6.00 pm to go to footy</a:t>
              </a:r>
            </a:p>
            <a:p>
              <a:endParaRPr lang="en-US" altLang="en-US" sz="1800">
                <a:solidFill>
                  <a:schemeClr val="bg2"/>
                </a:solidFill>
                <a:cs typeface="Times New Roman" panose="02020603050405020304" pitchFamily="18" charset="0"/>
              </a:endParaRPr>
            </a:p>
          </p:txBody>
        </p:sp>
      </p:gr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img010"/>
          <p:cNvPicPr>
            <a:picLocks noChangeAspect="1" noChangeArrowheads="1"/>
          </p:cNvPicPr>
          <p:nvPr/>
        </p:nvPicPr>
        <p:blipFill>
          <a:blip r:embed="rId2"/>
          <a:srcRect/>
          <a:stretch>
            <a:fillRect/>
          </a:stretch>
        </p:blipFill>
        <p:spPr bwMode="auto">
          <a:xfrm>
            <a:off x="1676400" y="228600"/>
            <a:ext cx="6172200" cy="632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63F23BE3-0148-47AD-8C6D-E432144748FE}" type="slidenum">
              <a:rPr lang="en-GB" altLang="en-US" sz="1400" i="1">
                <a:solidFill>
                  <a:srgbClr val="B9753D"/>
                </a:solidFill>
              </a:rPr>
              <a:pPr algn="r" eaLnBrk="1" hangingPunct="1"/>
              <a:t>84</a:t>
            </a:fld>
            <a:endParaRPr lang="en-GB" altLang="en-US" sz="1400" i="1">
              <a:solidFill>
                <a:srgbClr val="B9753D"/>
              </a:solidFill>
            </a:endParaRPr>
          </a:p>
        </p:txBody>
      </p:sp>
      <p:sp>
        <p:nvSpPr>
          <p:cNvPr id="96259" name="Rectangle 4"/>
          <p:cNvSpPr>
            <a:spLocks noChangeArrowheads="1"/>
          </p:cNvSpPr>
          <p:nvPr/>
        </p:nvSpPr>
        <p:spPr bwMode="auto">
          <a:xfrm>
            <a:off x="468313" y="476250"/>
            <a:ext cx="8207375" cy="569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685800" algn="l"/>
              </a:tabLst>
              <a:defRPr sz="2800" b="1">
                <a:solidFill>
                  <a:schemeClr val="tx1"/>
                </a:solidFill>
                <a:latin typeface="Arial" panose="020B0604020202020204" pitchFamily="34" charset="0"/>
              </a:defRPr>
            </a:lvl1pPr>
            <a:lvl2pPr marL="742950" indent="-285750">
              <a:tabLst>
                <a:tab pos="685800" algn="l"/>
              </a:tabLst>
              <a:defRPr sz="2800" b="1">
                <a:solidFill>
                  <a:schemeClr val="tx1"/>
                </a:solidFill>
                <a:latin typeface="Arial" panose="020B0604020202020204" pitchFamily="34" charset="0"/>
              </a:defRPr>
            </a:lvl2pPr>
            <a:lvl3pPr marL="1143000" indent="-228600">
              <a:tabLst>
                <a:tab pos="685800" algn="l"/>
              </a:tabLst>
              <a:defRPr sz="2800" b="1">
                <a:solidFill>
                  <a:schemeClr val="tx1"/>
                </a:solidFill>
                <a:latin typeface="Arial" panose="020B0604020202020204" pitchFamily="34" charset="0"/>
              </a:defRPr>
            </a:lvl3pPr>
            <a:lvl4pPr marL="1600200" indent="-228600">
              <a:tabLst>
                <a:tab pos="685800" algn="l"/>
              </a:tabLst>
              <a:defRPr sz="2800" b="1">
                <a:solidFill>
                  <a:schemeClr val="tx1"/>
                </a:solidFill>
                <a:latin typeface="Arial" panose="020B0604020202020204" pitchFamily="34" charset="0"/>
              </a:defRPr>
            </a:lvl4pPr>
            <a:lvl5pPr marL="2057400" indent="-228600">
              <a:tabLst>
                <a:tab pos="6858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9pPr>
          </a:lstStyle>
          <a:p>
            <a:r>
              <a:rPr lang="en-US" altLang="en-US" u="sng">
                <a:solidFill>
                  <a:srgbClr val="FFFF00"/>
                </a:solidFill>
                <a:cs typeface="Times New Roman" panose="02020603050405020304" pitchFamily="18" charset="0"/>
              </a:rPr>
              <a:t>Using a timer</a:t>
            </a:r>
          </a:p>
          <a:p>
            <a:endParaRPr lang="en-US" altLang="en-US" u="sng">
              <a:cs typeface="Times New Roman" panose="02020603050405020304" pitchFamily="18" charset="0"/>
            </a:endParaRPr>
          </a:p>
          <a:p>
            <a:r>
              <a:rPr lang="en-US" altLang="en-US">
                <a:cs typeface="Times New Roman" panose="02020603050405020304" pitchFamily="18" charset="0"/>
              </a:rPr>
              <a:t>Young people who are active can normally only concentrate for a short period of time before they become bored.  Using a timer can be useful for them.. Set the timer to go off after 10 or 15 minutes. This can help to focus on a particular piece of work at home or in school.  </a:t>
            </a:r>
          </a:p>
          <a:p>
            <a:endParaRPr lang="en-US" altLang="en-US">
              <a:cs typeface="Times New Roman" panose="02020603050405020304" pitchFamily="18" charset="0"/>
            </a:endParaRPr>
          </a:p>
          <a:p>
            <a:r>
              <a:rPr lang="en-US" altLang="en-US">
                <a:cs typeface="Times New Roman" panose="02020603050405020304" pitchFamily="18" charset="0"/>
              </a:rPr>
              <a:t>The timer can also be used to set break-times in between work.  Homework may take a little longer to do but it will help them think more clearly and stay on task.</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39D78954-5058-47E1-B7B7-DB330159EC47}" type="slidenum">
              <a:rPr lang="en-GB" altLang="en-US" sz="1400" i="1">
                <a:solidFill>
                  <a:srgbClr val="B9753D"/>
                </a:solidFill>
              </a:rPr>
              <a:pPr algn="r" eaLnBrk="1" hangingPunct="1"/>
              <a:t>85</a:t>
            </a:fld>
            <a:endParaRPr lang="en-GB" altLang="en-US" sz="1400" i="1">
              <a:solidFill>
                <a:srgbClr val="B9753D"/>
              </a:solidFill>
            </a:endParaRPr>
          </a:p>
        </p:txBody>
      </p:sp>
      <p:sp>
        <p:nvSpPr>
          <p:cNvPr id="97283" name="Rectangle 1"/>
          <p:cNvSpPr>
            <a:spLocks noChangeArrowheads="1"/>
          </p:cNvSpPr>
          <p:nvPr/>
        </p:nvSpPr>
        <p:spPr bwMode="auto">
          <a:xfrm>
            <a:off x="323850" y="1392238"/>
            <a:ext cx="8064500" cy="473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179388" indent="-179388">
              <a:tabLst>
                <a:tab pos="685800" algn="l"/>
              </a:tabLst>
              <a:defRPr sz="2800" b="1">
                <a:solidFill>
                  <a:schemeClr val="tx1"/>
                </a:solidFill>
                <a:latin typeface="Arial" panose="020B0604020202020204" pitchFamily="34" charset="0"/>
              </a:defRPr>
            </a:lvl1pPr>
            <a:lvl2pPr marL="742950" indent="-285750">
              <a:tabLst>
                <a:tab pos="685800" algn="l"/>
              </a:tabLst>
              <a:defRPr sz="2800" b="1">
                <a:solidFill>
                  <a:schemeClr val="tx1"/>
                </a:solidFill>
                <a:latin typeface="Arial" panose="020B0604020202020204" pitchFamily="34" charset="0"/>
              </a:defRPr>
            </a:lvl2pPr>
            <a:lvl3pPr marL="1143000" indent="-228600">
              <a:tabLst>
                <a:tab pos="685800" algn="l"/>
              </a:tabLst>
              <a:defRPr sz="2800" b="1">
                <a:solidFill>
                  <a:schemeClr val="tx1"/>
                </a:solidFill>
                <a:latin typeface="Arial" panose="020B0604020202020204" pitchFamily="34" charset="0"/>
              </a:defRPr>
            </a:lvl3pPr>
            <a:lvl4pPr marL="1600200" indent="-228600">
              <a:tabLst>
                <a:tab pos="685800" algn="l"/>
              </a:tabLst>
              <a:defRPr sz="2800" b="1">
                <a:solidFill>
                  <a:schemeClr val="tx1"/>
                </a:solidFill>
                <a:latin typeface="Arial" panose="020B0604020202020204" pitchFamily="34" charset="0"/>
              </a:defRPr>
            </a:lvl4pPr>
            <a:lvl5pPr marL="2057400" indent="-228600">
              <a:tabLst>
                <a:tab pos="6858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685800" algn="l"/>
              </a:tabLst>
              <a:defRPr sz="2800" b="1">
                <a:solidFill>
                  <a:schemeClr val="tx1"/>
                </a:solidFill>
                <a:latin typeface="Arial" panose="020B0604020202020204" pitchFamily="34" charset="0"/>
              </a:defRPr>
            </a:lvl9pPr>
          </a:lstStyle>
          <a:p>
            <a:pPr eaLnBrk="1" hangingPunct="1"/>
            <a:r>
              <a:rPr lang="en-US" altLang="en-US" sz="1600" u="sng">
                <a:solidFill>
                  <a:srgbClr val="FFFF00"/>
                </a:solidFill>
                <a:cs typeface="Times New Roman" panose="02020603050405020304" pitchFamily="18" charset="0"/>
              </a:rPr>
              <a:t>MATERIALS NEEDED FOR SCHOOL SURVIVAL</a:t>
            </a:r>
          </a:p>
          <a:p>
            <a:pPr eaLnBrk="1" hangingPunct="1"/>
            <a:endParaRPr lang="en-GB" altLang="en-US" sz="1600">
              <a:cs typeface="Times New Roman" panose="02020603050405020304" pitchFamily="18" charset="0"/>
            </a:endParaRPr>
          </a:p>
          <a:p>
            <a:pPr>
              <a:buFontTx/>
              <a:buChar char="•"/>
            </a:pPr>
            <a:r>
              <a:rPr lang="en-US" altLang="en-US" sz="1800">
                <a:cs typeface="Times New Roman" panose="02020603050405020304" pitchFamily="18" charset="0"/>
              </a:rPr>
              <a:t>Make sure you have looked at your checklist and all the things you need for the day have been ticked off and put in your bag.  </a:t>
            </a:r>
          </a:p>
          <a:p>
            <a:pPr>
              <a:buFontTx/>
              <a:buChar char="•"/>
            </a:pPr>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Time-table to know what lessons you should be in and when assignments are due.</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Ask teacher to explain about any homework or assignments you don’t understand.</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Note book for you to take down notes or ask teachers to write down any homework information or anything else you don’t understand.</a:t>
            </a:r>
            <a:endParaRPr lang="en-GB" altLang="en-US" sz="1800">
              <a:cs typeface="Times New Roman" panose="02020603050405020304" pitchFamily="18" charset="0"/>
            </a:endParaRPr>
          </a:p>
          <a:p>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Calculator or small personal computer/ Pens, pencils, paper, books, ruler that you may need.</a:t>
            </a:r>
            <a:endParaRPr lang="en-GB" altLang="en-US" sz="1800">
              <a:cs typeface="Times New Roman" panose="02020603050405020304" pitchFamily="18" charset="0"/>
            </a:endParaRPr>
          </a:p>
          <a:p>
            <a:endParaRPr lang="en-GB" altLang="en-US" sz="1800">
              <a:cs typeface="Times New Roman" panose="02020603050405020304" pitchFamily="18" charset="0"/>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rry plaque 2.jpg"/>
          <p:cNvPicPr>
            <a:picLocks noChangeAspect="1"/>
          </p:cNvPicPr>
          <p:nvPr/>
        </p:nvPicPr>
        <p:blipFill>
          <a:blip r:embed="rId2" cstate="print"/>
          <a:stretch>
            <a:fillRect/>
          </a:stretch>
        </p:blipFill>
        <p:spPr>
          <a:xfrm>
            <a:off x="5436096" y="3573016"/>
            <a:ext cx="3240360" cy="23191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descr="worry plaque 1"/>
          <p:cNvPicPr>
            <a:picLocks noChangeAspect="1"/>
          </p:cNvPicPr>
          <p:nvPr/>
        </p:nvPicPr>
        <p:blipFill>
          <a:blip r:embed="rId3" cstate="print"/>
          <a:stretch>
            <a:fillRect/>
          </a:stretch>
        </p:blipFill>
        <p:spPr>
          <a:xfrm>
            <a:off x="1187624" y="836712"/>
            <a:ext cx="3672408" cy="3240360"/>
          </a:xfrm>
          <a:prstGeom prst="rect">
            <a:avLst/>
          </a:prstGeom>
          <a:ln>
            <a:noFill/>
          </a:ln>
          <a:effectLst>
            <a:softEdge rad="112500"/>
          </a:effectLst>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rry monster 1.jpg"/>
          <p:cNvPicPr>
            <a:picLocks noChangeAspect="1"/>
          </p:cNvPicPr>
          <p:nvPr/>
        </p:nvPicPr>
        <p:blipFill>
          <a:blip r:embed="rId2"/>
          <a:stretch>
            <a:fillRect/>
          </a:stretch>
        </p:blipFill>
        <p:spPr>
          <a:xfrm>
            <a:off x="611188" y="908050"/>
            <a:ext cx="3313112" cy="2808288"/>
          </a:xfrm>
          <a:prstGeom prst="rect">
            <a:avLst/>
          </a:prstGeom>
          <a:ln>
            <a:noFill/>
          </a:ln>
          <a:effectLst>
            <a:outerShdw blurRad="292100" dist="139700" dir="2700000" algn="tl" rotWithShape="0">
              <a:srgbClr val="333333">
                <a:alpha val="65000"/>
              </a:srgbClr>
            </a:outerShdw>
          </a:effectLst>
        </p:spPr>
      </p:pic>
      <p:pic>
        <p:nvPicPr>
          <p:cNvPr id="3" name="Picture 2" descr="worry monster 2.jpg"/>
          <p:cNvPicPr>
            <a:picLocks noChangeAspect="1"/>
          </p:cNvPicPr>
          <p:nvPr/>
        </p:nvPicPr>
        <p:blipFill>
          <a:blip r:embed="rId3"/>
          <a:stretch>
            <a:fillRect/>
          </a:stretch>
        </p:blipFill>
        <p:spPr>
          <a:xfrm>
            <a:off x="4859338" y="2349500"/>
            <a:ext cx="3600450" cy="3024188"/>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uge bag of worries.jpg"/>
          <p:cNvPicPr>
            <a:picLocks noChangeAspect="1"/>
          </p:cNvPicPr>
          <p:nvPr/>
        </p:nvPicPr>
        <p:blipFill>
          <a:blip r:embed="rId2"/>
          <a:stretch>
            <a:fillRect/>
          </a:stretch>
        </p:blipFill>
        <p:spPr>
          <a:xfrm>
            <a:off x="900113" y="692150"/>
            <a:ext cx="3167062" cy="3241675"/>
          </a:xfrm>
          <a:prstGeom prst="rect">
            <a:avLst/>
          </a:prstGeom>
          <a:ln>
            <a:noFill/>
          </a:ln>
          <a:effectLst>
            <a:outerShdw blurRad="292100" dist="139700" dir="2700000" algn="tl" rotWithShape="0">
              <a:srgbClr val="333333">
                <a:alpha val="65000"/>
              </a:srgbClr>
            </a:outerShdw>
          </a:effectLst>
        </p:spPr>
      </p:pic>
      <p:pic>
        <p:nvPicPr>
          <p:cNvPr id="3" name="Picture 2" descr="what to do when you worry too much.jpg"/>
          <p:cNvPicPr>
            <a:picLocks noChangeAspect="1"/>
          </p:cNvPicPr>
          <p:nvPr/>
        </p:nvPicPr>
        <p:blipFill>
          <a:blip r:embed="rId3"/>
          <a:stretch>
            <a:fillRect/>
          </a:stretch>
        </p:blipFill>
        <p:spPr>
          <a:xfrm>
            <a:off x="5003800" y="2060575"/>
            <a:ext cx="3240088" cy="3600450"/>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56E2C65B-0C9D-4A0E-9F66-66B00FAF0417}" type="slidenum">
              <a:rPr lang="en-GB" altLang="en-US" sz="1400" i="1">
                <a:solidFill>
                  <a:srgbClr val="B9753D"/>
                </a:solidFill>
              </a:rPr>
              <a:pPr algn="r" eaLnBrk="1" hangingPunct="1"/>
              <a:t>89</a:t>
            </a:fld>
            <a:endParaRPr lang="en-GB" altLang="en-US" sz="1400" i="1">
              <a:solidFill>
                <a:srgbClr val="B9753D"/>
              </a:solidFill>
            </a:endParaRPr>
          </a:p>
        </p:txBody>
      </p:sp>
      <p:sp>
        <p:nvSpPr>
          <p:cNvPr id="104451" name="Rectangle 1"/>
          <p:cNvSpPr>
            <a:spLocks noChangeArrowheads="1"/>
          </p:cNvSpPr>
          <p:nvPr/>
        </p:nvSpPr>
        <p:spPr bwMode="auto">
          <a:xfrm>
            <a:off x="539750" y="328613"/>
            <a:ext cx="7848600" cy="723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tabLst>
                <a:tab pos="914400" algn="l"/>
              </a:tabLst>
              <a:defRPr sz="2800" b="1">
                <a:solidFill>
                  <a:schemeClr val="tx1"/>
                </a:solidFill>
                <a:latin typeface="Arial" panose="020B0604020202020204" pitchFamily="34" charset="0"/>
              </a:defRPr>
            </a:lvl1pPr>
            <a:lvl2pPr>
              <a:tabLst>
                <a:tab pos="914400" algn="l"/>
              </a:tabLst>
              <a:defRPr sz="2800" b="1">
                <a:solidFill>
                  <a:schemeClr val="tx1"/>
                </a:solidFill>
                <a:latin typeface="Arial" panose="020B0604020202020204" pitchFamily="34" charset="0"/>
              </a:defRPr>
            </a:lvl2pPr>
            <a:lvl3pPr marL="1143000" indent="-228600">
              <a:tabLst>
                <a:tab pos="914400" algn="l"/>
              </a:tabLst>
              <a:defRPr sz="2800" b="1">
                <a:solidFill>
                  <a:schemeClr val="tx1"/>
                </a:solidFill>
                <a:latin typeface="Arial" panose="020B0604020202020204" pitchFamily="34" charset="0"/>
              </a:defRPr>
            </a:lvl3pPr>
            <a:lvl4pPr marL="1600200" indent="-228600">
              <a:tabLst>
                <a:tab pos="914400" algn="l"/>
              </a:tabLst>
              <a:defRPr sz="2800" b="1">
                <a:solidFill>
                  <a:schemeClr val="tx1"/>
                </a:solidFill>
                <a:latin typeface="Arial" panose="020B0604020202020204" pitchFamily="34" charset="0"/>
              </a:defRPr>
            </a:lvl4pPr>
            <a:lvl5pPr marL="2057400" indent="-228600">
              <a:tabLst>
                <a:tab pos="914400" algn="l"/>
              </a:tabLst>
              <a:defRPr sz="2800" b="1">
                <a:solidFill>
                  <a:schemeClr val="tx1"/>
                </a:solidFill>
                <a:latin typeface="Arial" panose="020B0604020202020204" pitchFamily="34" charset="0"/>
              </a:defRPr>
            </a:lvl5pPr>
            <a:lvl6pPr marL="25146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6pPr>
            <a:lvl7pPr marL="29718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7pPr>
            <a:lvl8pPr marL="34290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8pPr>
            <a:lvl9pPr marL="3886200" indent="-228600" eaLnBrk="0" fontAlgn="base" hangingPunct="0">
              <a:spcBef>
                <a:spcPct val="0"/>
              </a:spcBef>
              <a:spcAft>
                <a:spcPct val="0"/>
              </a:spcAft>
              <a:tabLst>
                <a:tab pos="914400" algn="l"/>
              </a:tabLst>
              <a:defRPr sz="2800" b="1">
                <a:solidFill>
                  <a:schemeClr val="tx1"/>
                </a:solidFill>
                <a:latin typeface="Arial" panose="020B0604020202020204" pitchFamily="34" charset="0"/>
              </a:defRPr>
            </a:lvl9pPr>
          </a:lstStyle>
          <a:p>
            <a:pPr eaLnBrk="1" hangingPunct="1"/>
            <a:r>
              <a:rPr lang="en-GB" altLang="en-US" sz="1800">
                <a:solidFill>
                  <a:srgbClr val="FFFF00"/>
                </a:solidFill>
                <a:cs typeface="Times New Roman" panose="02020603050405020304" pitchFamily="18" charset="0"/>
              </a:rPr>
              <a:t>CHILDREN’S/TEEN’S IDEAS……………..</a:t>
            </a:r>
            <a:r>
              <a:rPr lang="en-GB" altLang="en-US" sz="1800">
                <a:cs typeface="Times New Roman" panose="02020603050405020304" pitchFamily="18" charset="0"/>
              </a:rPr>
              <a:t/>
            </a:r>
            <a:br>
              <a:rPr lang="en-GB" altLang="en-US" sz="1800">
                <a:cs typeface="Times New Roman" panose="02020603050405020304" pitchFamily="18" charset="0"/>
              </a:rPr>
            </a:br>
            <a:r>
              <a:rPr lang="en-GB" altLang="en-US" sz="1800">
                <a:cs typeface="Times New Roman" panose="02020603050405020304" pitchFamily="18" charset="0"/>
              </a:rPr>
              <a:t/>
            </a:r>
            <a:br>
              <a:rPr lang="en-GB" altLang="en-US" sz="1800">
                <a:cs typeface="Times New Roman" panose="02020603050405020304" pitchFamily="18" charset="0"/>
              </a:rPr>
            </a:br>
            <a:endParaRPr lang="en-GB" altLang="en-US" sz="1800">
              <a:cs typeface="Times New Roman" panose="02020603050405020304" pitchFamily="18" charset="0"/>
            </a:endParaRPr>
          </a:p>
          <a:p>
            <a:pPr lvl="1">
              <a:buFont typeface="Wingdings" panose="05000000000000000000" pitchFamily="2" charset="2"/>
              <a:buChar char=""/>
            </a:pPr>
            <a:r>
              <a:rPr lang="en-GB" altLang="en-US" sz="1800">
                <a:cs typeface="Times New Roman" panose="02020603050405020304" pitchFamily="18" charset="0"/>
              </a:rPr>
              <a:t>USING A PUNCHBAG OR ANGRY PILLOW.</a:t>
            </a:r>
            <a:br>
              <a:rPr lang="en-GB" altLang="en-US" sz="1800">
                <a:cs typeface="Times New Roman" panose="02020603050405020304" pitchFamily="18" charset="0"/>
              </a:rPr>
            </a:br>
            <a:endParaRPr lang="en-GB" altLang="en-US" sz="1800">
              <a:cs typeface="Arial" panose="020B0604020202020204" pitchFamily="34" charset="0"/>
            </a:endParaRPr>
          </a:p>
          <a:p>
            <a:pPr lvl="1">
              <a:buFont typeface="Wingdings" panose="05000000000000000000" pitchFamily="2" charset="2"/>
              <a:buChar char=""/>
            </a:pPr>
            <a:r>
              <a:rPr lang="en-GB" altLang="en-US" sz="1800">
                <a:cs typeface="Times New Roman" panose="02020603050405020304" pitchFamily="18" charset="0"/>
              </a:rPr>
              <a:t>BLOWING UP A BALLOON.</a:t>
            </a:r>
          </a:p>
          <a:p>
            <a:pPr lvl="1">
              <a:buFont typeface="Wingdings" panose="05000000000000000000" pitchFamily="2" charset="2"/>
              <a:buChar char=""/>
            </a:pPr>
            <a:endParaRPr lang="en-GB" altLang="en-US" sz="1800">
              <a:cs typeface="Times New Roman" panose="02020603050405020304" pitchFamily="18" charset="0"/>
            </a:endParaRPr>
          </a:p>
          <a:p>
            <a:pPr lvl="1">
              <a:buFont typeface="Wingdings" panose="05000000000000000000" pitchFamily="2" charset="2"/>
              <a:buChar char=""/>
            </a:pPr>
            <a:r>
              <a:rPr lang="en-GB" altLang="en-US" sz="1800">
                <a:cs typeface="Times New Roman" panose="02020603050405020304" pitchFamily="18" charset="0"/>
              </a:rPr>
              <a:t> GOING SOMEWHERE QUIET TO SIT, THINK, and CALM DOWN.</a:t>
            </a:r>
            <a:br>
              <a:rPr lang="en-GB" altLang="en-US" sz="1800">
                <a:cs typeface="Times New Roman" panose="02020603050405020304" pitchFamily="18" charset="0"/>
              </a:rPr>
            </a:br>
            <a:endParaRPr lang="en-GB" altLang="en-US" sz="1800">
              <a:cs typeface="Arial" panose="020B0604020202020204" pitchFamily="34" charset="0"/>
            </a:endParaRPr>
          </a:p>
          <a:p>
            <a:pPr lvl="1">
              <a:buFont typeface="Wingdings" panose="05000000000000000000" pitchFamily="2" charset="2"/>
              <a:buChar char=""/>
            </a:pPr>
            <a:r>
              <a:rPr lang="en-GB" altLang="en-US" sz="1800">
                <a:cs typeface="Times New Roman" panose="02020603050405020304" pitchFamily="18" charset="0"/>
              </a:rPr>
              <a:t>  USING “TURTLE STORY” STRATEGY. </a:t>
            </a:r>
            <a:br>
              <a:rPr lang="en-GB" altLang="en-US" sz="1800">
                <a:cs typeface="Times New Roman" panose="02020603050405020304" pitchFamily="18" charset="0"/>
              </a:rPr>
            </a:br>
            <a:endParaRPr lang="en-GB" altLang="en-US" sz="1800">
              <a:cs typeface="Arial" panose="020B0604020202020204" pitchFamily="34" charset="0"/>
            </a:endParaRPr>
          </a:p>
          <a:p>
            <a:pPr lvl="1">
              <a:buFont typeface="Wingdings" panose="05000000000000000000" pitchFamily="2" charset="2"/>
              <a:buChar char=""/>
            </a:pPr>
            <a:r>
              <a:rPr lang="en-GB" altLang="en-US" sz="1800">
                <a:cs typeface="Times New Roman" panose="02020603050405020304" pitchFamily="18" charset="0"/>
              </a:rPr>
              <a:t> CRUNCHING UP NEWSPAPER, THROWING IT,  RIPPING IT UP.</a:t>
            </a:r>
          </a:p>
          <a:p>
            <a:pPr lvl="1">
              <a:buFont typeface="Wingdings" panose="05000000000000000000" pitchFamily="2" charset="2"/>
              <a:buChar char=""/>
            </a:pPr>
            <a:endParaRPr lang="en-GB" altLang="en-US" sz="1800">
              <a:cs typeface="Times New Roman" panose="02020603050405020304" pitchFamily="18" charset="0"/>
            </a:endParaRPr>
          </a:p>
          <a:p>
            <a:pPr lvl="1">
              <a:buFont typeface="Wingdings" panose="05000000000000000000" pitchFamily="2" charset="2"/>
              <a:buChar char=""/>
            </a:pPr>
            <a:r>
              <a:rPr lang="en-GB" altLang="en-US" sz="1800">
                <a:cs typeface="Times New Roman" panose="02020603050405020304" pitchFamily="18" charset="0"/>
              </a:rPr>
              <a:t> BREATHING EXERCISES.</a:t>
            </a:r>
          </a:p>
          <a:p>
            <a:pPr lvl="1">
              <a:buFont typeface="Wingdings" panose="05000000000000000000" pitchFamily="2" charset="2"/>
              <a:buChar char=""/>
            </a:pPr>
            <a:endParaRPr lang="en-GB" altLang="en-US" sz="1800">
              <a:cs typeface="Times New Roman" panose="02020603050405020304" pitchFamily="18" charset="0"/>
            </a:endParaRPr>
          </a:p>
          <a:p>
            <a:pPr lvl="1">
              <a:buFont typeface="Wingdings" panose="05000000000000000000" pitchFamily="2" charset="2"/>
              <a:buChar char=""/>
            </a:pPr>
            <a:r>
              <a:rPr lang="en-GB" altLang="en-US" sz="1800">
                <a:cs typeface="Times New Roman" panose="02020603050405020304" pitchFamily="18" charset="0"/>
              </a:rPr>
              <a:t> CLENCHING YOUR FISTS OR TOES TOGETHER.</a:t>
            </a:r>
          </a:p>
          <a:p>
            <a:pPr lvl="1">
              <a:buFont typeface="Wingdings" panose="05000000000000000000" pitchFamily="2" charset="2"/>
              <a:buChar char=""/>
            </a:pPr>
            <a:endParaRPr lang="en-GB" altLang="en-US" sz="1800">
              <a:cs typeface="Times New Roman" panose="02020603050405020304" pitchFamily="18" charset="0"/>
            </a:endParaRPr>
          </a:p>
          <a:p>
            <a:pPr lvl="1">
              <a:buFont typeface="Wingdings" panose="05000000000000000000" pitchFamily="2" charset="2"/>
              <a:buChar char=""/>
            </a:pPr>
            <a:r>
              <a:rPr lang="en-GB" altLang="en-US" sz="1800">
                <a:cs typeface="Times New Roman" panose="02020603050405020304" pitchFamily="18" charset="0"/>
              </a:rPr>
              <a:t> DWAWING A PICTURE OF HOW MY ANGER FEELS.</a:t>
            </a:r>
          </a:p>
          <a:p>
            <a:pPr lvl="1"/>
            <a:endParaRPr lang="en-GB" altLang="en-US" sz="1800">
              <a:cs typeface="Times New Roman" panose="02020603050405020304" pitchFamily="18" charset="0"/>
            </a:endParaRPr>
          </a:p>
          <a:p>
            <a:pPr lvl="1"/>
            <a:r>
              <a:rPr lang="en-GB" altLang="en-US">
                <a:cs typeface="Times New Roman" panose="02020603050405020304" pitchFamily="18" charset="0"/>
              </a:rPr>
              <a:t> </a:t>
            </a:r>
          </a:p>
          <a:p>
            <a:pPr lvl="1"/>
            <a:endParaRPr lang="en-GB" altLang="en-US" sz="1200">
              <a:cs typeface="Times New Roman" panose="02020603050405020304" pitchFamily="18" charset="0"/>
            </a:endParaRPr>
          </a:p>
          <a:p>
            <a:pPr lvl="1"/>
            <a:endParaRPr lang="en-GB" altLang="en-US">
              <a:cs typeface="Times New Roman" panose="02020603050405020304" pitchFamily="18" charset="0"/>
            </a:endParaRPr>
          </a:p>
          <a:p>
            <a:pPr lvl="1">
              <a:buFont typeface="Wingdings" panose="05000000000000000000" pitchFamily="2" charset="2"/>
              <a:buChar char=""/>
            </a:pPr>
            <a:endParaRPr lang="en-GB" altLang="en-US" sz="1200">
              <a:cs typeface="Times New Roman" panose="02020603050405020304" pitchFamily="18" charset="0"/>
            </a:endParaRPr>
          </a:p>
          <a:p>
            <a:pPr lvl="1"/>
            <a:r>
              <a:rPr lang="en-GB" altLang="en-US" sz="1200">
                <a:cs typeface="Times New Roman" panose="02020603050405020304" pitchFamily="18" charset="0"/>
              </a:rPr>
              <a:t/>
            </a:r>
            <a:br>
              <a:rPr lang="en-GB" altLang="en-US" sz="1200">
                <a:cs typeface="Times New Roman" panose="02020603050405020304" pitchFamily="18" charset="0"/>
              </a:rPr>
            </a:br>
            <a:r>
              <a:rPr lang="en-GB" altLang="en-US" sz="1200">
                <a:cs typeface="Times New Roman" panose="02020603050405020304" pitchFamily="18" charset="0"/>
              </a:rPr>
              <a:t/>
            </a:r>
            <a:br>
              <a:rPr lang="en-GB" altLang="en-US" sz="1200">
                <a:cs typeface="Times New Roman" panose="02020603050405020304" pitchFamily="18" charset="0"/>
              </a:rPr>
            </a:br>
            <a:endParaRPr lang="en-GB" altLang="en-US" sz="1800">
              <a:cs typeface="Arial" panose="020B0604020202020204" pitchFamily="34" charset="0"/>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476250"/>
            <a:ext cx="7772400" cy="865188"/>
          </a:xfrm>
        </p:spPr>
        <p:txBody>
          <a:bodyPr rtlCol="0">
            <a:normAutofit fontScale="90000"/>
          </a:bodyPr>
          <a:lstStyle/>
          <a:p>
            <a:pPr fontAlgn="auto">
              <a:spcAft>
                <a:spcPts val="0"/>
              </a:spcAft>
              <a:defRPr/>
            </a:pPr>
            <a:r>
              <a:rPr lang="en-GB" sz="3200" b="1" dirty="0">
                <a:cs typeface="Arial" pitchFamily="34" charset="0"/>
              </a:rPr>
              <a:t>Using a </a:t>
            </a:r>
            <a:r>
              <a:rPr lang="en-GB" sz="3200" b="1" dirty="0">
                <a:solidFill>
                  <a:srgbClr val="FFFF00"/>
                </a:solidFill>
                <a:cs typeface="Arial" pitchFamily="34" charset="0"/>
              </a:rPr>
              <a:t>YELLOW</a:t>
            </a:r>
            <a:r>
              <a:rPr lang="en-GB" sz="3200" b="1" dirty="0">
                <a:cs typeface="Arial" pitchFamily="34" charset="0"/>
              </a:rPr>
              <a:t> and</a:t>
            </a:r>
            <a:r>
              <a:rPr lang="en-GB" sz="3200" b="1" dirty="0">
                <a:solidFill>
                  <a:srgbClr val="FF0000"/>
                </a:solidFill>
                <a:cs typeface="Arial" pitchFamily="34" charset="0"/>
              </a:rPr>
              <a:t> RED </a:t>
            </a:r>
            <a:r>
              <a:rPr lang="en-GB" sz="3200" b="1" dirty="0">
                <a:cs typeface="Arial" pitchFamily="34" charset="0"/>
              </a:rPr>
              <a:t>card system.</a:t>
            </a:r>
          </a:p>
        </p:txBody>
      </p:sp>
      <p:sp>
        <p:nvSpPr>
          <p:cNvPr id="5" name="Subtitle 4"/>
          <p:cNvSpPr>
            <a:spLocks noGrp="1"/>
          </p:cNvSpPr>
          <p:nvPr>
            <p:ph type="subTitle" idx="1"/>
          </p:nvPr>
        </p:nvSpPr>
        <p:spPr>
          <a:xfrm>
            <a:off x="1371600" y="3860800"/>
            <a:ext cx="6400800" cy="2447925"/>
          </a:xfrm>
        </p:spPr>
        <p:txBody>
          <a:bodyPr rtlCol="0">
            <a:normAutofit lnSpcReduction="10000"/>
          </a:bodyPr>
          <a:lstStyle/>
          <a:p>
            <a:pPr fontAlgn="auto">
              <a:spcAft>
                <a:spcPts val="0"/>
              </a:spcAft>
              <a:buFont typeface="Arial" pitchFamily="34" charset="0"/>
              <a:buNone/>
              <a:defRPr/>
            </a:pPr>
            <a:r>
              <a:rPr lang="en-GB" sz="1800" b="1" dirty="0">
                <a:solidFill>
                  <a:schemeClr val="tx1">
                    <a:lumMod val="95000"/>
                    <a:lumOff val="5000"/>
                  </a:schemeClr>
                </a:solidFill>
                <a:cs typeface="Arial" pitchFamily="34" charset="0"/>
              </a:rPr>
              <a:t>Teachers can use this system to help you stop and think before your anger gets out of control.</a:t>
            </a:r>
          </a:p>
          <a:p>
            <a:pPr fontAlgn="auto">
              <a:spcAft>
                <a:spcPts val="0"/>
              </a:spcAft>
              <a:buFont typeface="Arial" pitchFamily="34" charset="0"/>
              <a:buNone/>
              <a:defRPr/>
            </a:pPr>
            <a:endParaRPr lang="en-GB" sz="1800" b="1" dirty="0">
              <a:solidFill>
                <a:schemeClr val="tx1">
                  <a:lumMod val="95000"/>
                  <a:lumOff val="5000"/>
                </a:schemeClr>
              </a:solidFill>
              <a:cs typeface="Arial" pitchFamily="34" charset="0"/>
            </a:endParaRPr>
          </a:p>
          <a:p>
            <a:pPr algn="l" fontAlgn="auto">
              <a:spcAft>
                <a:spcPts val="0"/>
              </a:spcAft>
              <a:buFont typeface="Arial" pitchFamily="34" charset="0"/>
              <a:buNone/>
              <a:defRPr/>
            </a:pPr>
            <a:r>
              <a:rPr lang="en-GB" sz="1800" b="1" dirty="0">
                <a:solidFill>
                  <a:srgbClr val="FFFF00"/>
                </a:solidFill>
                <a:cs typeface="Arial" pitchFamily="34" charset="0"/>
              </a:rPr>
              <a:t>YELLOW CARD</a:t>
            </a:r>
            <a:r>
              <a:rPr lang="en-GB" sz="1800" b="1" dirty="0">
                <a:solidFill>
                  <a:schemeClr val="tx1">
                    <a:lumMod val="95000"/>
                    <a:lumOff val="5000"/>
                  </a:schemeClr>
                </a:solidFill>
                <a:cs typeface="Arial" pitchFamily="34" charset="0"/>
              </a:rPr>
              <a:t>: Stop what you are doing and use the ideas you have discussed to control your anger.</a:t>
            </a:r>
          </a:p>
          <a:p>
            <a:pPr algn="l" fontAlgn="auto">
              <a:spcAft>
                <a:spcPts val="0"/>
              </a:spcAft>
              <a:buFont typeface="Arial" pitchFamily="34" charset="0"/>
              <a:buNone/>
              <a:defRPr/>
            </a:pPr>
            <a:endParaRPr lang="en-GB" sz="1800" b="1" dirty="0">
              <a:solidFill>
                <a:schemeClr val="tx1">
                  <a:lumMod val="95000"/>
                  <a:lumOff val="5000"/>
                </a:schemeClr>
              </a:solidFill>
              <a:cs typeface="Arial" pitchFamily="34" charset="0"/>
            </a:endParaRPr>
          </a:p>
          <a:p>
            <a:pPr algn="l" fontAlgn="auto">
              <a:spcAft>
                <a:spcPts val="0"/>
              </a:spcAft>
              <a:buFont typeface="Arial" pitchFamily="34" charset="0"/>
              <a:buNone/>
              <a:defRPr/>
            </a:pPr>
            <a:r>
              <a:rPr lang="en-GB" sz="1800" b="1" dirty="0">
                <a:solidFill>
                  <a:srgbClr val="FF0000"/>
                </a:solidFill>
                <a:cs typeface="Arial" pitchFamily="34" charset="0"/>
              </a:rPr>
              <a:t>RED CARD</a:t>
            </a:r>
            <a:r>
              <a:rPr lang="en-GB" sz="1800" b="1" dirty="0">
                <a:solidFill>
                  <a:schemeClr val="tx1">
                    <a:lumMod val="95000"/>
                    <a:lumOff val="5000"/>
                  </a:schemeClr>
                </a:solidFill>
                <a:cs typeface="Arial" pitchFamily="34" charset="0"/>
              </a:rPr>
              <a:t>:  You will receive some sort of punishment for not controlling your anger when given the chance.</a:t>
            </a:r>
          </a:p>
          <a:p>
            <a:pPr algn="l" fontAlgn="auto">
              <a:spcAft>
                <a:spcPts val="0"/>
              </a:spcAft>
              <a:buFont typeface="Arial" pitchFamily="34" charset="0"/>
              <a:buNone/>
              <a:defRPr/>
            </a:pPr>
            <a:endParaRPr lang="en-GB" sz="1800" b="1" dirty="0">
              <a:solidFill>
                <a:schemeClr val="tx1">
                  <a:lumMod val="95000"/>
                  <a:lumOff val="5000"/>
                </a:schemeClr>
              </a:solidFill>
              <a:cs typeface="Arial" pitchFamily="34" charset="0"/>
            </a:endParaRPr>
          </a:p>
        </p:txBody>
      </p:sp>
      <p:pic>
        <p:nvPicPr>
          <p:cNvPr id="106500" name="Picture 5" descr="referee with red car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35375" y="1268413"/>
            <a:ext cx="1914525"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4"/>
          <p:cNvSpPr>
            <a:spLocks noGrp="1" noChangeArrowheads="1"/>
          </p:cNvSpPr>
          <p:nvPr>
            <p:ph type="title"/>
          </p:nvPr>
        </p:nvSpPr>
        <p:spPr/>
        <p:txBody>
          <a:bodyPr/>
          <a:lstStyle/>
          <a:p>
            <a:endParaRPr lang="en-US" altLang="en-US"/>
          </a:p>
        </p:txBody>
      </p:sp>
      <p:pic>
        <p:nvPicPr>
          <p:cNvPr id="109571" name="Picture 5" descr="Picture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549275"/>
            <a:ext cx="82724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234A9FED-FA74-4FD8-97B5-1FC4C256D831}" type="slidenum">
              <a:rPr lang="en-GB" altLang="en-US" sz="1400" i="1">
                <a:solidFill>
                  <a:srgbClr val="B9753D"/>
                </a:solidFill>
              </a:rPr>
              <a:pPr algn="r" eaLnBrk="1" hangingPunct="1"/>
              <a:t>92</a:t>
            </a:fld>
            <a:endParaRPr lang="en-GB" altLang="en-US" sz="1400" i="1">
              <a:solidFill>
                <a:srgbClr val="B9753D"/>
              </a:solidFill>
            </a:endParaRPr>
          </a:p>
        </p:txBody>
      </p:sp>
      <p:sp>
        <p:nvSpPr>
          <p:cNvPr id="110595" name="Rectangle 1"/>
          <p:cNvSpPr>
            <a:spLocks noChangeArrowheads="1"/>
          </p:cNvSpPr>
          <p:nvPr/>
        </p:nvSpPr>
        <p:spPr bwMode="auto">
          <a:xfrm>
            <a:off x="539750" y="720725"/>
            <a:ext cx="65532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GB" altLang="en-US" sz="2000" u="sng">
                <a:solidFill>
                  <a:srgbClr val="FFFF00"/>
                </a:solidFill>
                <a:cs typeface="Times New Roman" panose="02020603050405020304" pitchFamily="18" charset="0"/>
              </a:rPr>
              <a:t>DEALING WITH OPPOSITIONAL BEHAVIOUR</a:t>
            </a:r>
          </a:p>
          <a:p>
            <a:pPr eaLnBrk="1" hangingPunct="1"/>
            <a:endParaRPr lang="en-GB" altLang="en-US" sz="2000">
              <a:cs typeface="Times New Roman" panose="02020603050405020304" pitchFamily="18" charset="0"/>
            </a:endParaRPr>
          </a:p>
          <a:p>
            <a:pPr eaLnBrk="1" hangingPunct="1"/>
            <a:endParaRPr lang="en-GB" altLang="en-US" sz="2000">
              <a:cs typeface="Times New Roman" panose="02020603050405020304" pitchFamily="18" charset="0"/>
            </a:endParaRPr>
          </a:p>
          <a:p>
            <a:r>
              <a:rPr lang="en-GB" altLang="en-US" sz="2000">
                <a:cs typeface="Times New Roman" panose="02020603050405020304" pitchFamily="18" charset="0"/>
              </a:rPr>
              <a:t>Active children/teens often invite a lot of over control by parents and teachers mainly because of the worry around the safety of self and to others.  </a:t>
            </a:r>
          </a:p>
          <a:p>
            <a:r>
              <a:rPr lang="en-GB" altLang="en-US" sz="2000">
                <a:cs typeface="Times New Roman" panose="02020603050405020304" pitchFamily="18" charset="0"/>
              </a:rPr>
              <a:t>This normally happens when the child/teenager is given instructions constantly, thus taking their freedom of choice or control away.  They often rebels to gain a sense of control over situations and to reclaim control from a parent or teacher. </a:t>
            </a:r>
          </a:p>
          <a:p>
            <a:endParaRPr lang="en-GB" altLang="en-US" sz="2000">
              <a:cs typeface="Times New Roman" panose="02020603050405020304" pitchFamily="18" charset="0"/>
            </a:endParaRPr>
          </a:p>
          <a:p>
            <a:r>
              <a:rPr lang="en-GB" altLang="en-US" sz="2000">
                <a:cs typeface="Times New Roman" panose="02020603050405020304" pitchFamily="18" charset="0"/>
              </a:rPr>
              <a:t>At times, it is because they like being in control and want you to argue. Problem is, once you are in one it’s not always that easy to get out.</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2"/>
          <p:cNvSpPr>
            <a:spLocks noGrp="1"/>
          </p:cNvSpPr>
          <p:nvPr>
            <p:ph type="title"/>
          </p:nvPr>
        </p:nvSpPr>
        <p:spPr>
          <a:xfrm>
            <a:off x="457200" y="274638"/>
            <a:ext cx="8229600" cy="490537"/>
          </a:xfrm>
        </p:spPr>
        <p:txBody>
          <a:bodyPr/>
          <a:lstStyle/>
          <a:p>
            <a:pPr algn="l"/>
            <a:r>
              <a:rPr lang="en-GB" altLang="en-US" sz="2000" b="1" dirty="0">
                <a:solidFill>
                  <a:srgbClr val="FFFF00"/>
                </a:solidFill>
              </a:rPr>
              <a:t>According to diagnostic guidelines:</a:t>
            </a:r>
            <a:br>
              <a:rPr lang="en-GB" altLang="en-US" sz="2000" b="1" dirty="0">
                <a:solidFill>
                  <a:srgbClr val="FFFF00"/>
                </a:solidFill>
              </a:rPr>
            </a:br>
            <a:endParaRPr lang="en-GB" altLang="en-US" sz="2000" b="1" dirty="0">
              <a:solidFill>
                <a:srgbClr val="FFFF00"/>
              </a:solidFill>
            </a:endParaRPr>
          </a:p>
        </p:txBody>
      </p:sp>
      <p:sp>
        <p:nvSpPr>
          <p:cNvPr id="125955" name="Content Placeholder 3"/>
          <p:cNvSpPr>
            <a:spLocks noGrp="1"/>
          </p:cNvSpPr>
          <p:nvPr>
            <p:ph idx="1"/>
          </p:nvPr>
        </p:nvSpPr>
        <p:spPr>
          <a:xfrm>
            <a:off x="457200" y="981075"/>
            <a:ext cx="8229600" cy="5327650"/>
          </a:xfrm>
        </p:spPr>
        <p:txBody>
          <a:bodyPr/>
          <a:lstStyle/>
          <a:p>
            <a:pPr>
              <a:buFontTx/>
              <a:buNone/>
            </a:pPr>
            <a:r>
              <a:rPr lang="en-GB" altLang="en-US" sz="2000" b="1">
                <a:cs typeface="Arial" panose="020B0604020202020204" pitchFamily="34" charset="0"/>
              </a:rPr>
              <a:t>“ODD is characterized by a repeating pattern of  defiant, disobedient, hostile, and negative behaviour toward authority figures”.</a:t>
            </a:r>
          </a:p>
          <a:p>
            <a:pPr>
              <a:buFontTx/>
              <a:buNone/>
            </a:pPr>
            <a:r>
              <a:rPr lang="en-GB" altLang="en-US" sz="2000" b="1">
                <a:cs typeface="Arial" panose="020B0604020202020204" pitchFamily="34" charset="0"/>
              </a:rPr>
              <a:t>To diagnose ODD children must exhibit 4 or more of the following  symptoms:</a:t>
            </a:r>
          </a:p>
          <a:p>
            <a:endParaRPr lang="en-GB" altLang="en-US" sz="2000" b="1">
              <a:cs typeface="Arial" panose="020B0604020202020204" pitchFamily="34" charset="0"/>
            </a:endParaRPr>
          </a:p>
          <a:p>
            <a:r>
              <a:rPr lang="en-GB" altLang="en-US" sz="2000" b="1">
                <a:cs typeface="Arial" panose="020B0604020202020204" pitchFamily="34" charset="0"/>
              </a:rPr>
              <a:t>Often loses temper</a:t>
            </a:r>
          </a:p>
          <a:p>
            <a:r>
              <a:rPr lang="en-GB" altLang="en-US" sz="2000" b="1">
                <a:cs typeface="Arial" panose="020B0604020202020204" pitchFamily="34" charset="0"/>
              </a:rPr>
              <a:t>Often argues with adults.</a:t>
            </a:r>
          </a:p>
          <a:p>
            <a:r>
              <a:rPr lang="en-GB" altLang="en-US" sz="2000" b="1">
                <a:cs typeface="Arial" panose="020B0604020202020204" pitchFamily="34" charset="0"/>
              </a:rPr>
              <a:t>Actively defies or refuses to comply with rules.</a:t>
            </a:r>
          </a:p>
          <a:p>
            <a:r>
              <a:rPr lang="en-GB" altLang="en-US" sz="2000" b="1">
                <a:cs typeface="Arial" panose="020B0604020202020204" pitchFamily="34" charset="0"/>
              </a:rPr>
              <a:t>Often blames others for his/her negative behaviour or mistakes.</a:t>
            </a:r>
          </a:p>
          <a:p>
            <a:r>
              <a:rPr lang="en-GB" altLang="en-US" sz="2000" b="1">
                <a:cs typeface="Arial" panose="020B0604020202020204" pitchFamily="34" charset="0"/>
              </a:rPr>
              <a:t>Often touchy or easily annoyed by others.</a:t>
            </a:r>
          </a:p>
          <a:p>
            <a:r>
              <a:rPr lang="en-GB" altLang="en-US" sz="2000" b="1">
                <a:cs typeface="Arial" panose="020B0604020202020204" pitchFamily="34" charset="0"/>
              </a:rPr>
              <a:t>Is often angry or resentful.</a:t>
            </a:r>
          </a:p>
          <a:p>
            <a:r>
              <a:rPr lang="en-GB" altLang="en-US" sz="2000" b="1">
                <a:cs typeface="Arial" panose="020B0604020202020204" pitchFamily="34" charset="0"/>
              </a:rPr>
              <a:t>Can often be spiteful or vindictive.</a:t>
            </a:r>
          </a:p>
          <a:p>
            <a:r>
              <a:rPr lang="en-GB" altLang="en-US" sz="2000" b="1">
                <a:cs typeface="Arial" panose="020B0604020202020204" pitchFamily="34" charset="0"/>
              </a:rPr>
              <a:t>Test limits.</a:t>
            </a:r>
          </a:p>
          <a:p>
            <a:r>
              <a:rPr lang="en-GB" altLang="en-US" sz="2000" b="1">
                <a:cs typeface="Arial" panose="020B0604020202020204" pitchFamily="34" charset="0"/>
              </a:rPr>
              <a:t>Refuse to compromise, give in, or negotiate with anyone.</a:t>
            </a:r>
          </a:p>
          <a:p>
            <a:endParaRPr lang="en-GB" altLang="en-US" sz="2000" b="1">
              <a:cs typeface="Arial" panose="020B0604020202020204" pitchFamily="34" charset="0"/>
            </a:endParaRPr>
          </a:p>
          <a:p>
            <a:pPr>
              <a:buFontTx/>
              <a:buNone/>
            </a:pPr>
            <a:endParaRPr lang="en-GB" altLang="en-US" sz="2000" b="1">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5955">
                                            <p:txEl>
                                              <p:pRg st="3" end="3"/>
                                            </p:txEl>
                                          </p:spTgt>
                                        </p:tgtEl>
                                        <p:attrNameLst>
                                          <p:attrName>style.visibility</p:attrName>
                                        </p:attrNameLst>
                                      </p:cBhvr>
                                      <p:to>
                                        <p:strVal val="visible"/>
                                      </p:to>
                                    </p:set>
                                    <p:animEffect transition="in" filter="blinds(horizontal)">
                                      <p:cBhvr>
                                        <p:cTn id="7" dur="500"/>
                                        <p:tgtEl>
                                          <p:spTgt spid="125955">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25955">
                                            <p:txEl>
                                              <p:pRg st="4" end="4"/>
                                            </p:txEl>
                                          </p:spTgt>
                                        </p:tgtEl>
                                        <p:attrNameLst>
                                          <p:attrName>style.visibility</p:attrName>
                                        </p:attrNameLst>
                                      </p:cBhvr>
                                      <p:to>
                                        <p:strVal val="visible"/>
                                      </p:to>
                                    </p:set>
                                    <p:animEffect transition="in" filter="blinds(horizontal)">
                                      <p:cBhvr>
                                        <p:cTn id="12" dur="500"/>
                                        <p:tgtEl>
                                          <p:spTgt spid="125955">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25955">
                                            <p:txEl>
                                              <p:pRg st="5" end="5"/>
                                            </p:txEl>
                                          </p:spTgt>
                                        </p:tgtEl>
                                        <p:attrNameLst>
                                          <p:attrName>style.visibility</p:attrName>
                                        </p:attrNameLst>
                                      </p:cBhvr>
                                      <p:to>
                                        <p:strVal val="visible"/>
                                      </p:to>
                                    </p:set>
                                    <p:animEffect transition="in" filter="blinds(horizontal)">
                                      <p:cBhvr>
                                        <p:cTn id="17" dur="500"/>
                                        <p:tgtEl>
                                          <p:spTgt spid="125955">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25955">
                                            <p:txEl>
                                              <p:pRg st="6" end="6"/>
                                            </p:txEl>
                                          </p:spTgt>
                                        </p:tgtEl>
                                        <p:attrNameLst>
                                          <p:attrName>style.visibility</p:attrName>
                                        </p:attrNameLst>
                                      </p:cBhvr>
                                      <p:to>
                                        <p:strVal val="visible"/>
                                      </p:to>
                                    </p:set>
                                    <p:animEffect transition="in" filter="blinds(horizontal)">
                                      <p:cBhvr>
                                        <p:cTn id="22" dur="500"/>
                                        <p:tgtEl>
                                          <p:spTgt spid="125955">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25955">
                                            <p:txEl>
                                              <p:pRg st="7" end="7"/>
                                            </p:txEl>
                                          </p:spTgt>
                                        </p:tgtEl>
                                        <p:attrNameLst>
                                          <p:attrName>style.visibility</p:attrName>
                                        </p:attrNameLst>
                                      </p:cBhvr>
                                      <p:to>
                                        <p:strVal val="visible"/>
                                      </p:to>
                                    </p:set>
                                    <p:animEffect transition="in" filter="blinds(horizontal)">
                                      <p:cBhvr>
                                        <p:cTn id="27" dur="500"/>
                                        <p:tgtEl>
                                          <p:spTgt spid="125955">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25955">
                                            <p:txEl>
                                              <p:pRg st="8" end="8"/>
                                            </p:txEl>
                                          </p:spTgt>
                                        </p:tgtEl>
                                        <p:attrNameLst>
                                          <p:attrName>style.visibility</p:attrName>
                                        </p:attrNameLst>
                                      </p:cBhvr>
                                      <p:to>
                                        <p:strVal val="visible"/>
                                      </p:to>
                                    </p:set>
                                    <p:animEffect transition="in" filter="blinds(horizontal)">
                                      <p:cBhvr>
                                        <p:cTn id="32" dur="500"/>
                                        <p:tgtEl>
                                          <p:spTgt spid="125955">
                                            <p:txEl>
                                              <p:pRg st="8" end="8"/>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25955">
                                            <p:txEl>
                                              <p:pRg st="9" end="9"/>
                                            </p:txEl>
                                          </p:spTgt>
                                        </p:tgtEl>
                                        <p:attrNameLst>
                                          <p:attrName>style.visibility</p:attrName>
                                        </p:attrNameLst>
                                      </p:cBhvr>
                                      <p:to>
                                        <p:strVal val="visible"/>
                                      </p:to>
                                    </p:set>
                                    <p:animEffect transition="in" filter="blinds(horizontal)">
                                      <p:cBhvr>
                                        <p:cTn id="37" dur="500"/>
                                        <p:tgtEl>
                                          <p:spTgt spid="125955">
                                            <p:txEl>
                                              <p:pRg st="9" end="9"/>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25955">
                                            <p:txEl>
                                              <p:pRg st="10" end="10"/>
                                            </p:txEl>
                                          </p:spTgt>
                                        </p:tgtEl>
                                        <p:attrNameLst>
                                          <p:attrName>style.visibility</p:attrName>
                                        </p:attrNameLst>
                                      </p:cBhvr>
                                      <p:to>
                                        <p:strVal val="visible"/>
                                      </p:to>
                                    </p:set>
                                    <p:animEffect transition="in" filter="blinds(horizontal)">
                                      <p:cBhvr>
                                        <p:cTn id="42" dur="500"/>
                                        <p:tgtEl>
                                          <p:spTgt spid="125955">
                                            <p:txEl>
                                              <p:pRg st="10" end="1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25955">
                                            <p:txEl>
                                              <p:pRg st="11" end="11"/>
                                            </p:txEl>
                                          </p:spTgt>
                                        </p:tgtEl>
                                        <p:attrNameLst>
                                          <p:attrName>style.visibility</p:attrName>
                                        </p:attrNameLst>
                                      </p:cBhvr>
                                      <p:to>
                                        <p:strVal val="visible"/>
                                      </p:to>
                                    </p:set>
                                    <p:animEffect transition="in" filter="blinds(horizontal)">
                                      <p:cBhvr>
                                        <p:cTn id="47" dur="500"/>
                                        <p:tgtEl>
                                          <p:spTgt spid="12595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3D54A125-0401-4377-8564-0C71BB06C48E}" type="slidenum">
              <a:rPr lang="en-GB" altLang="en-US" sz="1400" i="1">
                <a:solidFill>
                  <a:srgbClr val="B9753D"/>
                </a:solidFill>
              </a:rPr>
              <a:pPr algn="r" eaLnBrk="1" hangingPunct="1"/>
              <a:t>94</a:t>
            </a:fld>
            <a:endParaRPr lang="en-GB" altLang="en-US" sz="1400" i="1">
              <a:solidFill>
                <a:srgbClr val="B9753D"/>
              </a:solidFill>
            </a:endParaRPr>
          </a:p>
        </p:txBody>
      </p:sp>
      <p:sp>
        <p:nvSpPr>
          <p:cNvPr id="112643" name="Rectangle 1"/>
          <p:cNvSpPr>
            <a:spLocks noChangeArrowheads="1"/>
          </p:cNvSpPr>
          <p:nvPr/>
        </p:nvSpPr>
        <p:spPr bwMode="auto">
          <a:xfrm>
            <a:off x="468313" y="560388"/>
            <a:ext cx="7056437" cy="572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ctr" eaLnBrk="1" hangingPunct="1"/>
            <a:r>
              <a:rPr lang="en-GB" altLang="en-US" sz="2000" u="sng">
                <a:solidFill>
                  <a:srgbClr val="FFFF00"/>
                </a:solidFill>
                <a:cs typeface="Times New Roman" panose="02020603050405020304" pitchFamily="18" charset="0"/>
              </a:rPr>
              <a:t>Dealing with Oppositional Defiant Disorder (ODD)</a:t>
            </a:r>
          </a:p>
          <a:p>
            <a:pPr eaLnBrk="1" hangingPunct="1"/>
            <a:endParaRPr lang="en-GB" altLang="en-US" sz="1600">
              <a:cs typeface="Times New Roman" panose="02020603050405020304" pitchFamily="18" charset="0"/>
            </a:endParaRPr>
          </a:p>
          <a:p>
            <a:pPr eaLnBrk="1" hangingPunct="1"/>
            <a:endParaRPr lang="en-GB" altLang="en-US" sz="1600">
              <a:cs typeface="Times New Roman" panose="02020603050405020304" pitchFamily="18" charset="0"/>
            </a:endParaRPr>
          </a:p>
          <a:p>
            <a:pPr eaLnBrk="1" hangingPunct="1"/>
            <a:endParaRPr lang="en-GB" altLang="en-US" sz="1600">
              <a:cs typeface="Times New Roman" panose="02020603050405020304" pitchFamily="18" charset="0"/>
            </a:endParaRPr>
          </a:p>
          <a:p>
            <a:pPr eaLnBrk="1" hangingPunct="1"/>
            <a:r>
              <a:rPr lang="en-GB" altLang="en-US" sz="1600">
                <a:cs typeface="Times New Roman" panose="02020603050405020304" pitchFamily="18" charset="0"/>
              </a:rPr>
              <a:t>A way around this is to allow the child/teenager some freedom of choice within limits:</a:t>
            </a:r>
          </a:p>
          <a:p>
            <a:pPr eaLnBrk="1" hangingPunct="1"/>
            <a:endParaRPr lang="en-GB" altLang="en-US" sz="1600">
              <a:cs typeface="Times New Roman" panose="02020603050405020304" pitchFamily="18" charset="0"/>
            </a:endParaRPr>
          </a:p>
          <a:p>
            <a:pPr>
              <a:buFontTx/>
              <a:buChar char="•"/>
            </a:pPr>
            <a:r>
              <a:rPr lang="en-GB" altLang="en-US" sz="1600" u="sng">
                <a:cs typeface="Times New Roman" panose="02020603050405020304" pitchFamily="18" charset="0"/>
              </a:rPr>
              <a:t> </a:t>
            </a:r>
            <a:r>
              <a:rPr lang="en-GB" altLang="en-US" sz="2000" u="sng">
                <a:solidFill>
                  <a:srgbClr val="FFFF00"/>
                </a:solidFill>
                <a:cs typeface="Times New Roman" panose="02020603050405020304" pitchFamily="18" charset="0"/>
              </a:rPr>
              <a:t>Always try to avoid head-on confrontations</a:t>
            </a:r>
          </a:p>
          <a:p>
            <a:r>
              <a:rPr lang="en-GB" altLang="en-US" sz="1600">
                <a:cs typeface="Times New Roman" panose="02020603050405020304" pitchFamily="18" charset="0"/>
              </a:rPr>
              <a:t/>
            </a:r>
            <a:br>
              <a:rPr lang="en-GB" altLang="en-US" sz="1600">
                <a:cs typeface="Times New Roman" panose="02020603050405020304" pitchFamily="18" charset="0"/>
              </a:rPr>
            </a:br>
            <a:r>
              <a:rPr lang="en-GB" altLang="en-US" sz="1600">
                <a:cs typeface="Times New Roman" panose="02020603050405020304" pitchFamily="18" charset="0"/>
              </a:rPr>
              <a:t>Children/teenagers often look for a victim.  Avoid face-to-face battles.  Give them time for things to calm down. Allow them a “cooling down” break.</a:t>
            </a:r>
            <a:br>
              <a:rPr lang="en-GB" altLang="en-US" sz="1600">
                <a:cs typeface="Times New Roman" panose="02020603050405020304" pitchFamily="18" charset="0"/>
              </a:rPr>
            </a:br>
            <a:endParaRPr lang="en-GB" altLang="en-US" sz="1600">
              <a:cs typeface="Times New Roman" panose="02020603050405020304" pitchFamily="18" charset="0"/>
            </a:endParaRPr>
          </a:p>
          <a:p>
            <a:pPr>
              <a:buFontTx/>
              <a:buChar char="•"/>
            </a:pPr>
            <a:r>
              <a:rPr lang="en-GB" altLang="en-US" sz="1600" u="sng">
                <a:cs typeface="Times New Roman" panose="02020603050405020304" pitchFamily="18" charset="0"/>
              </a:rPr>
              <a:t> </a:t>
            </a:r>
            <a:r>
              <a:rPr lang="en-GB" altLang="en-US" sz="2000" u="sng">
                <a:solidFill>
                  <a:srgbClr val="FFFF00"/>
                </a:solidFill>
                <a:cs typeface="Times New Roman" panose="02020603050405020304" pitchFamily="18" charset="0"/>
              </a:rPr>
              <a:t>Try to calm down impulsive rages</a:t>
            </a:r>
          </a:p>
          <a:p>
            <a:r>
              <a:rPr lang="en-GB" altLang="en-US" sz="1600">
                <a:cs typeface="Times New Roman" panose="02020603050405020304" pitchFamily="18" charset="0"/>
              </a:rPr>
              <a:t/>
            </a:r>
            <a:br>
              <a:rPr lang="en-GB" altLang="en-US" sz="1600">
                <a:cs typeface="Times New Roman" panose="02020603050405020304" pitchFamily="18" charset="0"/>
              </a:rPr>
            </a:br>
            <a:r>
              <a:rPr lang="en-GB" altLang="en-US" sz="1600">
                <a:cs typeface="Times New Roman" panose="02020603050405020304" pitchFamily="18" charset="0"/>
              </a:rPr>
              <a:t>Active children/teenagers can often be impulsive and aggressive, try to slow things down rather than stir things up.  Give them space by suggesting alternative options or just walk away for a moment.  Let them discuss with you the best way of handling the situation.</a:t>
            </a:r>
            <a:r>
              <a:rPr lang="en-GB" altLang="en-US" sz="1200">
                <a:cs typeface="Times New Roman" panose="02020603050405020304" pitchFamily="18" charset="0"/>
              </a:rPr>
              <a:t/>
            </a:r>
            <a:br>
              <a:rPr lang="en-GB" altLang="en-US" sz="1200">
                <a:cs typeface="Times New Roman" panose="02020603050405020304" pitchFamily="18" charset="0"/>
              </a:rPr>
            </a:br>
            <a:r>
              <a:rPr lang="en-GB" altLang="en-US" sz="1200">
                <a:cs typeface="Times New Roman" panose="02020603050405020304" pitchFamily="18" charset="0"/>
              </a:rPr>
              <a:t/>
            </a:r>
            <a:br>
              <a:rPr lang="en-GB" altLang="en-US" sz="1200">
                <a:cs typeface="Times New Roman" panose="02020603050405020304" pitchFamily="18" charset="0"/>
              </a:rPr>
            </a:br>
            <a:r>
              <a:rPr lang="en-GB" altLang="en-US" sz="1200">
                <a:cs typeface="Times New Roman" panose="02020603050405020304" pitchFamily="18" charset="0"/>
              </a:rPr>
              <a:t/>
            </a:r>
            <a:br>
              <a:rPr lang="en-GB" altLang="en-US" sz="1200">
                <a:cs typeface="Times New Roman" panose="02020603050405020304" pitchFamily="18" charset="0"/>
              </a:rPr>
            </a:br>
            <a:endParaRPr lang="en-GB" altLang="en-US" sz="800">
              <a:cs typeface="Times New Roman" panose="02020603050405020304" pitchFamily="18" charset="0"/>
            </a:endParaRPr>
          </a:p>
          <a:p>
            <a:endParaRPr lang="en-GB" altLang="en-US" sz="1800">
              <a:cs typeface="Times New Roman" panose="02020603050405020304" pitchFamily="18" charset="0"/>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A9CBB338-3E38-4FF7-842B-0BABF1F5A170}" type="slidenum">
              <a:rPr lang="en-GB" altLang="en-US" sz="1400" i="1">
                <a:solidFill>
                  <a:srgbClr val="B9753D"/>
                </a:solidFill>
              </a:rPr>
              <a:pPr algn="r" eaLnBrk="1" hangingPunct="1"/>
              <a:t>95</a:t>
            </a:fld>
            <a:endParaRPr lang="en-GB" altLang="en-US" sz="1400" i="1">
              <a:solidFill>
                <a:srgbClr val="B9753D"/>
              </a:solidFill>
            </a:endParaRPr>
          </a:p>
        </p:txBody>
      </p:sp>
      <p:sp>
        <p:nvSpPr>
          <p:cNvPr id="113667" name="Rectangle 1"/>
          <p:cNvSpPr>
            <a:spLocks noChangeArrowheads="1"/>
          </p:cNvSpPr>
          <p:nvPr/>
        </p:nvSpPr>
        <p:spPr bwMode="auto">
          <a:xfrm>
            <a:off x="468313" y="1824038"/>
            <a:ext cx="7272337"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buFontTx/>
              <a:buChar char="•"/>
            </a:pPr>
            <a:r>
              <a:rPr lang="en-GB" altLang="en-US" sz="1600">
                <a:cs typeface="Arial" panose="020B0604020202020204" pitchFamily="34" charset="0"/>
              </a:rPr>
              <a:t> </a:t>
            </a:r>
            <a:r>
              <a:rPr lang="en-GB" altLang="en-US" sz="2000" u="sng">
                <a:solidFill>
                  <a:srgbClr val="FFFF00"/>
                </a:solidFill>
                <a:cs typeface="Times New Roman" panose="02020603050405020304" pitchFamily="18" charset="0"/>
              </a:rPr>
              <a:t>Avoid arguing</a:t>
            </a:r>
          </a:p>
          <a:p>
            <a:r>
              <a:rPr lang="en-GB" altLang="en-US" sz="1600">
                <a:cs typeface="Times New Roman" panose="02020603050405020304" pitchFamily="18" charset="0"/>
              </a:rPr>
              <a:t/>
            </a:r>
            <a:br>
              <a:rPr lang="en-GB" altLang="en-US" sz="1600">
                <a:cs typeface="Times New Roman" panose="02020603050405020304" pitchFamily="18" charset="0"/>
              </a:rPr>
            </a:br>
            <a:r>
              <a:rPr lang="en-GB" altLang="en-US" sz="1600">
                <a:cs typeface="Times New Roman" panose="02020603050405020304" pitchFamily="18" charset="0"/>
              </a:rPr>
              <a:t>Active children/teenagers argue frequently and often they need to let off steam.  Allow them a few minutes of uninterrupted time to have their say.</a:t>
            </a:r>
            <a:br>
              <a:rPr lang="en-GB" altLang="en-US" sz="1600">
                <a:cs typeface="Times New Roman" panose="02020603050405020304" pitchFamily="18" charset="0"/>
              </a:rPr>
            </a:br>
            <a:endParaRPr lang="en-GB" altLang="en-US" sz="1600">
              <a:cs typeface="Times New Roman" panose="02020603050405020304" pitchFamily="18" charset="0"/>
            </a:endParaRPr>
          </a:p>
          <a:p>
            <a:pPr>
              <a:buFontTx/>
              <a:buChar char="•"/>
            </a:pPr>
            <a:r>
              <a:rPr lang="en-GB" altLang="en-US" sz="1600" u="sng">
                <a:cs typeface="Times New Roman" panose="02020603050405020304" pitchFamily="18" charset="0"/>
              </a:rPr>
              <a:t> </a:t>
            </a:r>
            <a:r>
              <a:rPr lang="en-GB" altLang="en-US" sz="2000" u="sng">
                <a:solidFill>
                  <a:srgbClr val="FFFF00"/>
                </a:solidFill>
                <a:cs typeface="Times New Roman" panose="02020603050405020304" pitchFamily="18" charset="0"/>
              </a:rPr>
              <a:t>Be prepared to give and take a little</a:t>
            </a:r>
          </a:p>
          <a:p>
            <a:r>
              <a:rPr lang="en-GB" altLang="en-US" sz="1600">
                <a:cs typeface="Times New Roman" panose="02020603050405020304" pitchFamily="18" charset="0"/>
              </a:rPr>
              <a:t/>
            </a:r>
            <a:br>
              <a:rPr lang="en-GB" altLang="en-US" sz="1600">
                <a:cs typeface="Times New Roman" panose="02020603050405020304" pitchFamily="18" charset="0"/>
              </a:rPr>
            </a:br>
            <a:r>
              <a:rPr lang="en-GB" altLang="en-US" sz="1600">
                <a:cs typeface="Times New Roman" panose="02020603050405020304" pitchFamily="18" charset="0"/>
              </a:rPr>
              <a:t>Don’t back them into a corner, it doesn’t normally work.  Discuss and show them other solutions that might work out for them.  Let them feel more in control by giving them choices.</a:t>
            </a:r>
            <a:br>
              <a:rPr lang="en-GB" altLang="en-US" sz="1600">
                <a:cs typeface="Times New Roman" panose="02020603050405020304" pitchFamily="18" charset="0"/>
              </a:rPr>
            </a:br>
            <a:endParaRPr lang="en-GB" altLang="en-US" sz="1600">
              <a:cs typeface="Arial" panose="020B0604020202020204" pitchFamily="34" charset="0"/>
            </a:endParaRPr>
          </a:p>
          <a:p>
            <a:pPr>
              <a:buFontTx/>
              <a:buChar char="•"/>
            </a:pPr>
            <a:r>
              <a:rPr lang="en-GB" altLang="en-US" sz="1600" u="sng">
                <a:cs typeface="Times New Roman" panose="02020603050405020304" pitchFamily="18" charset="0"/>
              </a:rPr>
              <a:t> </a:t>
            </a:r>
            <a:r>
              <a:rPr lang="en-GB" altLang="en-US" sz="2000" u="sng">
                <a:solidFill>
                  <a:srgbClr val="FFFF00"/>
                </a:solidFill>
                <a:cs typeface="Times New Roman" panose="02020603050405020304" pitchFamily="18" charset="0"/>
              </a:rPr>
              <a:t>Use distractibility to your advantage</a:t>
            </a:r>
          </a:p>
          <a:p>
            <a:r>
              <a:rPr lang="en-GB" altLang="en-US" sz="1600">
                <a:cs typeface="Times New Roman" panose="02020603050405020304" pitchFamily="18" charset="0"/>
              </a:rPr>
              <a:t/>
            </a:r>
            <a:br>
              <a:rPr lang="en-GB" altLang="en-US" sz="1600">
                <a:cs typeface="Times New Roman" panose="02020603050405020304" pitchFamily="18" charset="0"/>
              </a:rPr>
            </a:br>
            <a:r>
              <a:rPr lang="en-GB" altLang="en-US" sz="1600">
                <a:cs typeface="Times New Roman" panose="02020603050405020304" pitchFamily="18" charset="0"/>
              </a:rPr>
              <a:t>Use positive praise about anything you can find good, which can help distract them from the main problem.</a:t>
            </a:r>
            <a:r>
              <a:rPr lang="en-GB" altLang="en-US" sz="1600">
                <a:cs typeface="Arial" panose="020B0604020202020204" pitchFamily="34" charset="0"/>
              </a:rPr>
              <a:t> If the situation is becoming difficult give them a small job to do. Distract them in anyway you can.</a:t>
            </a:r>
          </a:p>
        </p:txBody>
      </p:sp>
      <p:pic>
        <p:nvPicPr>
          <p:cNvPr id="125956" name="Picture 4" descr="difficult-child.jpg"/>
          <p:cNvPicPr>
            <a:picLocks noChangeAspect="1"/>
          </p:cNvPicPr>
          <p:nvPr/>
        </p:nvPicPr>
        <p:blipFill>
          <a:blip r:embed="rId2" cstate="print"/>
          <a:srcRect/>
          <a:stretch>
            <a:fillRect/>
          </a:stretch>
        </p:blipFill>
        <p:spPr bwMode="auto">
          <a:xfrm>
            <a:off x="5867400" y="188913"/>
            <a:ext cx="2790825" cy="1727200"/>
          </a:xfrm>
          <a:prstGeom prst="ellipse">
            <a:avLst/>
          </a:prstGeom>
          <a:ln>
            <a:noFill/>
          </a:ln>
          <a:effectLst>
            <a:softEdge rad="112500"/>
          </a:effec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E8A7EF1E-6707-42DA-8D6B-D046F07C8F71}" type="slidenum">
              <a:rPr lang="en-GB" altLang="en-US" sz="1400" i="1">
                <a:solidFill>
                  <a:srgbClr val="B9753D"/>
                </a:solidFill>
              </a:rPr>
              <a:pPr algn="r" eaLnBrk="1" hangingPunct="1"/>
              <a:t>96</a:t>
            </a:fld>
            <a:endParaRPr lang="en-GB" altLang="en-US" sz="1400" i="1">
              <a:solidFill>
                <a:srgbClr val="B9753D"/>
              </a:solidFill>
            </a:endParaRPr>
          </a:p>
        </p:txBody>
      </p:sp>
      <p:sp>
        <p:nvSpPr>
          <p:cNvPr id="114691" name="Rectangle 1"/>
          <p:cNvSpPr>
            <a:spLocks noChangeArrowheads="1"/>
          </p:cNvSpPr>
          <p:nvPr/>
        </p:nvSpPr>
        <p:spPr bwMode="auto">
          <a:xfrm>
            <a:off x="468313" y="1603375"/>
            <a:ext cx="7991475"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2000">
                <a:cs typeface="Times New Roman" panose="02020603050405020304" pitchFamily="18" charset="0"/>
              </a:rPr>
              <a:t>PRAISE…….IS A VERY EFFECTIVE WAY OF CHANGING YOUR CHILD’S/TEEN’S BEHAVIOUR</a:t>
            </a:r>
          </a:p>
          <a:p>
            <a:pPr eaLnBrk="1" hangingPunct="1"/>
            <a:endParaRPr lang="en-GB" altLang="en-US" sz="1800">
              <a:cs typeface="Times New Roman" panose="02020603050405020304" pitchFamily="18" charset="0"/>
            </a:endParaRPr>
          </a:p>
          <a:p>
            <a:r>
              <a:rPr lang="en-US" altLang="en-US" sz="1800">
                <a:cs typeface="Times New Roman" panose="02020603050405020304" pitchFamily="18" charset="0"/>
              </a:rPr>
              <a:t>Praise needs to be given clearly and often.  Different forms of praise include:</a:t>
            </a:r>
          </a:p>
          <a:p>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 VERBAL</a:t>
            </a:r>
          </a:p>
          <a:p>
            <a:pPr>
              <a:buFontTx/>
              <a:buChar char="•"/>
            </a:pPr>
            <a:endParaRPr lang="en-US" altLang="en-US" sz="1800">
              <a:cs typeface="Times New Roman" panose="02020603050405020304" pitchFamily="18" charset="0"/>
            </a:endParaRPr>
          </a:p>
          <a:p>
            <a:pPr>
              <a:buFontTx/>
              <a:buChar char="•"/>
            </a:pPr>
            <a:r>
              <a:rPr lang="en-US" altLang="en-US" sz="1800">
                <a:cs typeface="Times New Roman" panose="02020603050405020304" pitchFamily="18" charset="0"/>
              </a:rPr>
              <a:t> NON-VERBAL:  such as smiles, high-five, thumbs up, pat on the back etc.</a:t>
            </a:r>
          </a:p>
          <a:p>
            <a:pPr>
              <a:buFontTx/>
              <a:buChar char="•"/>
            </a:pPr>
            <a:endParaRPr lang="en-GB" altLang="en-US" sz="1800">
              <a:cs typeface="Times New Roman" panose="02020603050405020304" pitchFamily="18" charset="0"/>
            </a:endParaRPr>
          </a:p>
          <a:p>
            <a:r>
              <a:rPr lang="en-US" altLang="en-US" sz="1800">
                <a:cs typeface="Times New Roman" panose="02020603050405020304" pitchFamily="18" charset="0"/>
              </a:rPr>
              <a:t>Both can be just as effective.</a:t>
            </a:r>
            <a:endParaRPr lang="en-GB" altLang="en-US" sz="1800">
              <a:cs typeface="Times New Roman" panose="02020603050405020304" pitchFamily="18" charset="0"/>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06D6D575-2D6C-49E3-A4C8-593BECC6BFBB}" type="slidenum">
              <a:rPr lang="en-GB" altLang="en-US" sz="1400" i="1">
                <a:solidFill>
                  <a:srgbClr val="B9753D"/>
                </a:solidFill>
              </a:rPr>
              <a:pPr algn="r" eaLnBrk="1" hangingPunct="1"/>
              <a:t>97</a:t>
            </a:fld>
            <a:endParaRPr lang="en-GB" altLang="en-US" sz="1400" i="1">
              <a:solidFill>
                <a:srgbClr val="B9753D"/>
              </a:solidFill>
            </a:endParaRPr>
          </a:p>
        </p:txBody>
      </p:sp>
      <p:sp>
        <p:nvSpPr>
          <p:cNvPr id="115715" name="Rectangle 4"/>
          <p:cNvSpPr>
            <a:spLocks noChangeArrowheads="1"/>
          </p:cNvSpPr>
          <p:nvPr/>
        </p:nvSpPr>
        <p:spPr bwMode="auto">
          <a:xfrm>
            <a:off x="468313" y="1628775"/>
            <a:ext cx="6983412"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r>
              <a:rPr lang="en-US" altLang="en-US">
                <a:cs typeface="Times New Roman" panose="02020603050405020304" pitchFamily="18" charset="0"/>
              </a:rPr>
              <a:t>You need to praise:</a:t>
            </a:r>
          </a:p>
          <a:p>
            <a:endParaRPr lang="en-GB" altLang="en-US" sz="1800">
              <a:cs typeface="Times New Roman" panose="02020603050405020304" pitchFamily="18" charset="0"/>
            </a:endParaRPr>
          </a:p>
          <a:p>
            <a:pPr>
              <a:buFontTx/>
              <a:buChar char="•"/>
            </a:pPr>
            <a:r>
              <a:rPr lang="en-US" altLang="en-US" sz="1800">
                <a:cs typeface="Times New Roman" panose="02020603050405020304" pitchFamily="18" charset="0"/>
              </a:rPr>
              <a:t> IMMEDIATELY AFTER SOME APPROPRIATE BEHAVIOUR</a:t>
            </a:r>
          </a:p>
          <a:p>
            <a:pPr>
              <a:buFontTx/>
              <a:buChar char="•"/>
            </a:pPr>
            <a:endParaRPr lang="en-GB" altLang="en-US" sz="2000">
              <a:cs typeface="Times New Roman" panose="02020603050405020304" pitchFamily="18" charset="0"/>
            </a:endParaRPr>
          </a:p>
          <a:p>
            <a:r>
              <a:rPr lang="en-US" altLang="en-US" sz="1800">
                <a:cs typeface="Times New Roman" panose="02020603050405020304" pitchFamily="18" charset="0"/>
              </a:rPr>
              <a:t>This will help the child learn the connection between action and what she/he did.  Also increases the chance of the child repeating the behaviour again.</a:t>
            </a:r>
            <a:endParaRPr lang="en-GB" altLang="en-US" sz="1800">
              <a:cs typeface="Times New Roman" panose="02020603050405020304" pitchFamily="18" charset="0"/>
            </a:endParaRPr>
          </a:p>
          <a:p>
            <a:endParaRPr lang="en-US" altLang="en-US" sz="1800">
              <a:cs typeface="Times New Roman" panose="02020603050405020304" pitchFamily="18" charset="0"/>
            </a:endParaRPr>
          </a:p>
          <a:p>
            <a:r>
              <a:rPr lang="en-US" altLang="en-US" sz="1800">
                <a:cs typeface="Times New Roman" panose="02020603050405020304" pitchFamily="18" charset="0"/>
              </a:rPr>
              <a:t>Praise has to be consistent and not something you do only sometimes</a:t>
            </a:r>
          </a:p>
        </p:txBody>
      </p:sp>
      <p:pic>
        <p:nvPicPr>
          <p:cNvPr id="5" name="Picture 4" descr="positive praise.jpg"/>
          <p:cNvPicPr>
            <a:picLocks noChangeAspect="1"/>
          </p:cNvPicPr>
          <p:nvPr/>
        </p:nvPicPr>
        <p:blipFill>
          <a:blip r:embed="rId2" cstate="print"/>
          <a:stretch>
            <a:fillRect/>
          </a:stretch>
        </p:blipFill>
        <p:spPr>
          <a:xfrm>
            <a:off x="5220072" y="260648"/>
            <a:ext cx="3208015" cy="1872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descr="positive praise 2.jpg"/>
          <p:cNvPicPr>
            <a:picLocks noChangeAspect="1"/>
          </p:cNvPicPr>
          <p:nvPr/>
        </p:nvPicPr>
        <p:blipFill>
          <a:blip r:embed="rId3"/>
          <a:stretch>
            <a:fillRect/>
          </a:stretch>
        </p:blipFill>
        <p:spPr>
          <a:xfrm>
            <a:off x="2627313" y="4652963"/>
            <a:ext cx="3600450" cy="18986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DFDECADF-C0B4-4028-AE80-0E7F12623036}" type="slidenum">
              <a:rPr lang="en-GB" altLang="en-US" sz="1400" i="1">
                <a:solidFill>
                  <a:srgbClr val="B9753D"/>
                </a:solidFill>
              </a:rPr>
              <a:pPr algn="r" eaLnBrk="1" hangingPunct="1"/>
              <a:t>98</a:t>
            </a:fld>
            <a:endParaRPr lang="en-GB" altLang="en-US" sz="1400" i="1">
              <a:solidFill>
                <a:srgbClr val="B9753D"/>
              </a:solidFill>
            </a:endParaRPr>
          </a:p>
        </p:txBody>
      </p:sp>
      <p:sp>
        <p:nvSpPr>
          <p:cNvPr id="140291" name="Rectangle 1"/>
          <p:cNvSpPr>
            <a:spLocks noChangeArrowheads="1"/>
          </p:cNvSpPr>
          <p:nvPr/>
        </p:nvSpPr>
        <p:spPr bwMode="auto">
          <a:xfrm>
            <a:off x="323850" y="1452563"/>
            <a:ext cx="82804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eaLnBrk="1" hangingPunct="1"/>
            <a:r>
              <a:rPr lang="en-US" altLang="en-US" sz="1600" u="sng">
                <a:cs typeface="Times New Roman" panose="02020603050405020304" pitchFamily="18" charset="0"/>
              </a:rPr>
              <a:t>THE CONCEPT OF SHAPING</a:t>
            </a:r>
          </a:p>
          <a:p>
            <a:pPr eaLnBrk="1" hangingPunct="1"/>
            <a:endParaRPr lang="en-GB" altLang="en-US" sz="2000">
              <a:cs typeface="Times New Roman" panose="02020603050405020304" pitchFamily="18" charset="0"/>
            </a:endParaRPr>
          </a:p>
          <a:p>
            <a:r>
              <a:rPr lang="en-US" altLang="en-US" sz="1800">
                <a:cs typeface="Times New Roman" panose="02020603050405020304" pitchFamily="18" charset="0"/>
              </a:rPr>
              <a:t>You need to praise:</a:t>
            </a:r>
          </a:p>
          <a:p>
            <a:endParaRPr lang="en-GB" altLang="en-US" sz="1800">
              <a:cs typeface="Times New Roman" panose="02020603050405020304" pitchFamily="18" charset="0"/>
            </a:endParaRPr>
          </a:p>
          <a:p>
            <a:pPr>
              <a:buFontTx/>
              <a:buChar char="•"/>
            </a:pPr>
            <a:r>
              <a:rPr lang="en-US" altLang="en-US" sz="1400">
                <a:cs typeface="Times New Roman" panose="02020603050405020304" pitchFamily="18" charset="0"/>
              </a:rPr>
              <a:t> SMALL STEPS THAT ARE </a:t>
            </a:r>
            <a:r>
              <a:rPr lang="en-US" altLang="en-US" sz="1400" u="sng">
                <a:cs typeface="Times New Roman" panose="02020603050405020304" pitchFamily="18" charset="0"/>
              </a:rPr>
              <a:t>ON THE WAY</a:t>
            </a:r>
            <a:r>
              <a:rPr lang="en-US" altLang="en-US" sz="1400">
                <a:cs typeface="Times New Roman" panose="02020603050405020304" pitchFamily="18" charset="0"/>
              </a:rPr>
              <a:t> TO THE BEHAVIOUR YOU WANT</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EFFORT</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HELPFULNESS (NO MATTER HOW SMALL)</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WORKING QUIETLY</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PUTTING THINGS AWAY TIDY</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CO-OPERATING WITH OTHERS/PAYING ATTENTION AND LISTENING</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GETTING READY TO GO SOMEWHERE</a:t>
            </a:r>
          </a:p>
          <a:p>
            <a:pPr>
              <a:buFontTx/>
              <a:buChar char="•"/>
            </a:pPr>
            <a:endParaRPr lang="en-US" altLang="en-US" sz="1400">
              <a:cs typeface="Times New Roman" panose="02020603050405020304" pitchFamily="18" charset="0"/>
            </a:endParaRPr>
          </a:p>
          <a:p>
            <a:pPr>
              <a:buFontTx/>
              <a:buChar char="•"/>
            </a:pPr>
            <a:r>
              <a:rPr lang="en-US" altLang="en-US" sz="1400">
                <a:cs typeface="Times New Roman" panose="02020603050405020304" pitchFamily="18" charset="0"/>
              </a:rPr>
              <a:t> ANYTHING ELSE THAT YOU FIND GOOD</a:t>
            </a:r>
            <a:endParaRPr lang="en-GB" altLang="en-US" sz="1400">
              <a:cs typeface="Times New Roman" panose="02020603050405020304" pitchFamily="18" charset="0"/>
            </a:endParaRPr>
          </a:p>
          <a:p>
            <a:endParaRPr lang="en-GB" altLang="en-US" sz="180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40291">
                                            <p:txEl>
                                              <p:pRg st="4" end="4"/>
                                            </p:txEl>
                                          </p:spTgt>
                                        </p:tgtEl>
                                        <p:attrNameLst>
                                          <p:attrName>style.visibility</p:attrName>
                                        </p:attrNameLst>
                                      </p:cBhvr>
                                      <p:to>
                                        <p:strVal val="visible"/>
                                      </p:to>
                                    </p:set>
                                    <p:animEffect transition="in" filter="blinds(horizontal)">
                                      <p:cBhvr>
                                        <p:cTn id="7" dur="500"/>
                                        <p:tgtEl>
                                          <p:spTgt spid="140291">
                                            <p:txEl>
                                              <p:pRg st="4" end="4"/>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40291">
                                            <p:txEl>
                                              <p:pRg st="6" end="6"/>
                                            </p:txEl>
                                          </p:spTgt>
                                        </p:tgtEl>
                                        <p:attrNameLst>
                                          <p:attrName>style.visibility</p:attrName>
                                        </p:attrNameLst>
                                      </p:cBhvr>
                                      <p:to>
                                        <p:strVal val="visible"/>
                                      </p:to>
                                    </p:set>
                                    <p:animEffect transition="in" filter="blinds(horizontal)">
                                      <p:cBhvr>
                                        <p:cTn id="10" dur="500"/>
                                        <p:tgtEl>
                                          <p:spTgt spid="140291">
                                            <p:txEl>
                                              <p:pRg st="6" end="6"/>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40291">
                                            <p:txEl>
                                              <p:pRg st="8" end="8"/>
                                            </p:txEl>
                                          </p:spTgt>
                                        </p:tgtEl>
                                        <p:attrNameLst>
                                          <p:attrName>style.visibility</p:attrName>
                                        </p:attrNameLst>
                                      </p:cBhvr>
                                      <p:to>
                                        <p:strVal val="visible"/>
                                      </p:to>
                                    </p:set>
                                    <p:animEffect transition="in" filter="blinds(horizontal)">
                                      <p:cBhvr>
                                        <p:cTn id="13" dur="500"/>
                                        <p:tgtEl>
                                          <p:spTgt spid="140291">
                                            <p:txEl>
                                              <p:pRg st="8" end="8"/>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40291">
                                            <p:txEl>
                                              <p:pRg st="10" end="10"/>
                                            </p:txEl>
                                          </p:spTgt>
                                        </p:tgtEl>
                                        <p:attrNameLst>
                                          <p:attrName>style.visibility</p:attrName>
                                        </p:attrNameLst>
                                      </p:cBhvr>
                                      <p:to>
                                        <p:strVal val="visible"/>
                                      </p:to>
                                    </p:set>
                                    <p:animEffect transition="in" filter="blinds(horizontal)">
                                      <p:cBhvr>
                                        <p:cTn id="18" dur="500"/>
                                        <p:tgtEl>
                                          <p:spTgt spid="140291">
                                            <p:txEl>
                                              <p:pRg st="10" end="10"/>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40291">
                                            <p:txEl>
                                              <p:pRg st="12" end="12"/>
                                            </p:txEl>
                                          </p:spTgt>
                                        </p:tgtEl>
                                        <p:attrNameLst>
                                          <p:attrName>style.visibility</p:attrName>
                                        </p:attrNameLst>
                                      </p:cBhvr>
                                      <p:to>
                                        <p:strVal val="visible"/>
                                      </p:to>
                                    </p:set>
                                    <p:animEffect transition="in" filter="blinds(horizontal)">
                                      <p:cBhvr>
                                        <p:cTn id="21" dur="500"/>
                                        <p:tgtEl>
                                          <p:spTgt spid="140291">
                                            <p:txEl>
                                              <p:pRg st="12" end="1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140291">
                                            <p:txEl>
                                              <p:pRg st="14" end="14"/>
                                            </p:txEl>
                                          </p:spTgt>
                                        </p:tgtEl>
                                        <p:attrNameLst>
                                          <p:attrName>style.visibility</p:attrName>
                                        </p:attrNameLst>
                                      </p:cBhvr>
                                      <p:to>
                                        <p:strVal val="visible"/>
                                      </p:to>
                                    </p:set>
                                    <p:animEffect transition="in" filter="blinds(horizontal)">
                                      <p:cBhvr>
                                        <p:cTn id="24" dur="500"/>
                                        <p:tgtEl>
                                          <p:spTgt spid="140291">
                                            <p:txEl>
                                              <p:pRg st="14" end="1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140291">
                                            <p:txEl>
                                              <p:pRg st="16" end="16"/>
                                            </p:txEl>
                                          </p:spTgt>
                                        </p:tgtEl>
                                        <p:attrNameLst>
                                          <p:attrName>style.visibility</p:attrName>
                                        </p:attrNameLst>
                                      </p:cBhvr>
                                      <p:to>
                                        <p:strVal val="visible"/>
                                      </p:to>
                                    </p:set>
                                    <p:animEffect transition="in" filter="blinds(horizontal)">
                                      <p:cBhvr>
                                        <p:cTn id="29" dur="500"/>
                                        <p:tgtEl>
                                          <p:spTgt spid="140291">
                                            <p:txEl>
                                              <p:pRg st="16" end="16"/>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140291">
                                            <p:txEl>
                                              <p:pRg st="18" end="18"/>
                                            </p:txEl>
                                          </p:spTgt>
                                        </p:tgtEl>
                                        <p:attrNameLst>
                                          <p:attrName>style.visibility</p:attrName>
                                        </p:attrNameLst>
                                      </p:cBhvr>
                                      <p:to>
                                        <p:strVal val="visible"/>
                                      </p:to>
                                    </p:set>
                                    <p:animEffect transition="in" filter="blinds(horizontal)">
                                      <p:cBhvr>
                                        <p:cTn id="32" dur="500"/>
                                        <p:tgtEl>
                                          <p:spTgt spid="140291">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EA95588B-F752-4ED8-BA4D-4146980457DE}" type="slidenum">
              <a:rPr lang="en-GB" altLang="en-US" sz="1400" i="1">
                <a:solidFill>
                  <a:srgbClr val="B9753D"/>
                </a:solidFill>
              </a:rPr>
              <a:pPr algn="r" eaLnBrk="1" hangingPunct="1"/>
              <a:t>99</a:t>
            </a:fld>
            <a:endParaRPr lang="en-GB" altLang="en-US" sz="1400" i="1">
              <a:solidFill>
                <a:srgbClr val="B9753D"/>
              </a:solidFill>
            </a:endParaRPr>
          </a:p>
        </p:txBody>
      </p:sp>
      <p:sp>
        <p:nvSpPr>
          <p:cNvPr id="138243" name="Rectangle 4"/>
          <p:cNvSpPr>
            <a:spLocks noChangeArrowheads="1"/>
          </p:cNvSpPr>
          <p:nvPr/>
        </p:nvSpPr>
        <p:spPr bwMode="auto">
          <a:xfrm>
            <a:off x="395288" y="836613"/>
            <a:ext cx="8208962" cy="4248150"/>
          </a:xfrm>
          <a:prstGeom prst="rect">
            <a:avLst/>
          </a:prstGeom>
          <a:noFill/>
          <a:ln w="9525">
            <a:noFill/>
            <a:miter lim="800000"/>
            <a:headEnd/>
            <a:tailEnd/>
          </a:ln>
        </p:spPr>
        <p:txBody>
          <a:bodyPr>
            <a:spAutoFit/>
          </a:bodyPr>
          <a:lstStyle/>
          <a:p>
            <a:pPr>
              <a:defRPr/>
            </a:pPr>
            <a:endParaRPr lang="en-US" altLang="en-US" sz="1800" dirty="0">
              <a:latin typeface="Arial" charset="0"/>
              <a:cs typeface="Times New Roman" pitchFamily="18" charset="0"/>
            </a:endParaRP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DESCRIPTIVE PRAISE:</a:t>
            </a: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For praise to be effective the child must know </a:t>
            </a:r>
            <a:r>
              <a:rPr lang="en-US" altLang="en-US" sz="1800" u="sng" dirty="0">
                <a:latin typeface="Arial" charset="0"/>
                <a:cs typeface="Times New Roman" pitchFamily="18" charset="0"/>
              </a:rPr>
              <a:t>what</a:t>
            </a:r>
            <a:r>
              <a:rPr lang="en-US" altLang="en-US" sz="1800" dirty="0">
                <a:latin typeface="Arial" charset="0"/>
                <a:cs typeface="Times New Roman" pitchFamily="18" charset="0"/>
              </a:rPr>
              <a:t> behaviour is praised.</a:t>
            </a: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E.g.: </a:t>
            </a:r>
            <a:r>
              <a:rPr lang="en-US" altLang="en-US" sz="1800" dirty="0">
                <a:solidFill>
                  <a:srgbClr val="FFFF00"/>
                </a:solidFill>
                <a:latin typeface="Arial" charset="0"/>
                <a:cs typeface="Times New Roman" pitchFamily="18" charset="0"/>
              </a:rPr>
              <a:t>“You were really good in lessons today.”</a:t>
            </a: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The child/teen may not know what you mean by this comment.</a:t>
            </a: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More specific praise helps the child understand what was good about the way they behaved.</a:t>
            </a:r>
          </a:p>
          <a:p>
            <a:pPr>
              <a:defRPr/>
            </a:pPr>
            <a:endParaRPr lang="en-GB" altLang="en-US" sz="1800" dirty="0">
              <a:latin typeface="Arial" charset="0"/>
              <a:cs typeface="Times New Roman" pitchFamily="18" charset="0"/>
            </a:endParaRPr>
          </a:p>
          <a:p>
            <a:pPr>
              <a:defRPr/>
            </a:pPr>
            <a:r>
              <a:rPr lang="en-US" altLang="en-US" sz="1800" dirty="0">
                <a:latin typeface="Arial" charset="0"/>
                <a:cs typeface="Times New Roman" pitchFamily="18" charset="0"/>
              </a:rPr>
              <a:t>E.g.:</a:t>
            </a:r>
            <a:r>
              <a:rPr lang="en-US" altLang="en-US" sz="1800" dirty="0">
                <a:solidFill>
                  <a:schemeClr val="accent6">
                    <a:lumMod val="60000"/>
                    <a:lumOff val="40000"/>
                  </a:schemeClr>
                </a:solidFill>
                <a:latin typeface="Arial" charset="0"/>
                <a:cs typeface="Times New Roman" pitchFamily="18" charset="0"/>
              </a:rPr>
              <a:t> </a:t>
            </a:r>
            <a:r>
              <a:rPr lang="en-US" altLang="en-US" sz="1800" dirty="0">
                <a:solidFill>
                  <a:srgbClr val="FFFF00"/>
                </a:solidFill>
                <a:latin typeface="Arial" charset="0"/>
                <a:cs typeface="Times New Roman" pitchFamily="18" charset="0"/>
              </a:rPr>
              <a:t>“You were really good today. You sat at your desk quietly and got on  with your work. Well Done”.</a:t>
            </a:r>
            <a:endParaRPr lang="en-GB" altLang="en-US" sz="1800" dirty="0">
              <a:solidFill>
                <a:srgbClr val="FFFF00"/>
              </a:solidFill>
              <a:latin typeface="Arial"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8243">
                                            <p:txEl>
                                              <p:pRg st="6" end="6"/>
                                            </p:txEl>
                                          </p:spTgt>
                                        </p:tgtEl>
                                        <p:attrNameLst>
                                          <p:attrName>style.visibility</p:attrName>
                                        </p:attrNameLst>
                                      </p:cBhvr>
                                      <p:to>
                                        <p:strVal val="visible"/>
                                      </p:to>
                                    </p:set>
                                    <p:animEffect transition="in" filter="blinds(horizontal)">
                                      <p:cBhvr>
                                        <p:cTn id="7" dur="500"/>
                                        <p:tgtEl>
                                          <p:spTgt spid="138243">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8243">
                                            <p:txEl>
                                              <p:pRg st="8" end="8"/>
                                            </p:txEl>
                                          </p:spTgt>
                                        </p:tgtEl>
                                        <p:attrNameLst>
                                          <p:attrName>style.visibility</p:attrName>
                                        </p:attrNameLst>
                                      </p:cBhvr>
                                      <p:to>
                                        <p:strVal val="visible"/>
                                      </p:to>
                                    </p:set>
                                    <p:animEffect transition="in" filter="blinds(horizontal)">
                                      <p:cBhvr>
                                        <p:cTn id="12" dur="500"/>
                                        <p:tgtEl>
                                          <p:spTgt spid="138243">
                                            <p:txEl>
                                              <p:pRg st="8" end="8"/>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8243">
                                            <p:txEl>
                                              <p:pRg st="10" end="10"/>
                                            </p:txEl>
                                          </p:spTgt>
                                        </p:tgtEl>
                                        <p:attrNameLst>
                                          <p:attrName>style.visibility</p:attrName>
                                        </p:attrNameLst>
                                      </p:cBhvr>
                                      <p:to>
                                        <p:strVal val="visible"/>
                                      </p:to>
                                    </p:set>
                                    <p:animEffect transition="in" filter="blinds(horizontal)">
                                      <p:cBhvr>
                                        <p:cTn id="17" dur="500"/>
                                        <p:tgtEl>
                                          <p:spTgt spid="138243">
                                            <p:txEl>
                                              <p:pRg st="10" end="1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8243">
                                            <p:txEl>
                                              <p:pRg st="12" end="12"/>
                                            </p:txEl>
                                          </p:spTgt>
                                        </p:tgtEl>
                                        <p:attrNameLst>
                                          <p:attrName>style.visibility</p:attrName>
                                        </p:attrNameLst>
                                      </p:cBhvr>
                                      <p:to>
                                        <p:strVal val="visible"/>
                                      </p:to>
                                    </p:set>
                                    <p:animEffect transition="in" filter="blinds(horizontal)">
                                      <p:cBhvr>
                                        <p:cTn id="22" dur="500"/>
                                        <p:tgtEl>
                                          <p:spTgt spid="13824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Number Placeholder 3"/>
          <p:cNvSpPr txBox="1">
            <a:spLocks noGrp="1"/>
          </p:cNvSpPr>
          <p:nvPr/>
        </p:nvSpPr>
        <p:spPr bwMode="auto">
          <a:xfrm>
            <a:off x="7596188" y="66421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a:solidFill>
                  <a:schemeClr val="tx1"/>
                </a:solidFill>
                <a:latin typeface="Arial" panose="020B0604020202020204" pitchFamily="34" charset="0"/>
              </a:defRPr>
            </a:lvl1pPr>
            <a:lvl2pPr marL="742950" indent="-285750">
              <a:defRPr sz="2800" b="1">
                <a:solidFill>
                  <a:schemeClr val="tx1"/>
                </a:solidFill>
                <a:latin typeface="Arial" panose="020B0604020202020204" pitchFamily="34" charset="0"/>
              </a:defRPr>
            </a:lvl2pPr>
            <a:lvl3pPr marL="1143000" indent="-228600">
              <a:defRPr sz="2800" b="1">
                <a:solidFill>
                  <a:schemeClr val="tx1"/>
                </a:solidFill>
                <a:latin typeface="Arial" panose="020B0604020202020204" pitchFamily="34" charset="0"/>
              </a:defRPr>
            </a:lvl3pPr>
            <a:lvl4pPr marL="1600200" indent="-228600">
              <a:defRPr sz="2800" b="1">
                <a:solidFill>
                  <a:schemeClr val="tx1"/>
                </a:solidFill>
                <a:latin typeface="Arial" panose="020B0604020202020204" pitchFamily="34" charset="0"/>
              </a:defRPr>
            </a:lvl4pPr>
            <a:lvl5pPr marL="2057400" indent="-228600">
              <a:defRPr sz="2800" b="1">
                <a:solidFill>
                  <a:schemeClr val="tx1"/>
                </a:solidFill>
                <a:latin typeface="Arial" panose="020B0604020202020204" pitchFamily="34" charset="0"/>
              </a:defRPr>
            </a:lvl5pPr>
            <a:lvl6pPr marL="2514600" indent="-228600" eaLnBrk="0" fontAlgn="base" hangingPunct="0">
              <a:spcBef>
                <a:spcPct val="0"/>
              </a:spcBef>
              <a:spcAft>
                <a:spcPct val="0"/>
              </a:spcAft>
              <a:defRPr sz="2800" b="1">
                <a:solidFill>
                  <a:schemeClr val="tx1"/>
                </a:solidFill>
                <a:latin typeface="Arial" panose="020B0604020202020204" pitchFamily="34" charset="0"/>
              </a:defRPr>
            </a:lvl6pPr>
            <a:lvl7pPr marL="2971800" indent="-228600" eaLnBrk="0" fontAlgn="base" hangingPunct="0">
              <a:spcBef>
                <a:spcPct val="0"/>
              </a:spcBef>
              <a:spcAft>
                <a:spcPct val="0"/>
              </a:spcAft>
              <a:defRPr sz="2800" b="1">
                <a:solidFill>
                  <a:schemeClr val="tx1"/>
                </a:solidFill>
                <a:latin typeface="Arial" panose="020B0604020202020204" pitchFamily="34" charset="0"/>
              </a:defRPr>
            </a:lvl7pPr>
            <a:lvl8pPr marL="3429000" indent="-228600" eaLnBrk="0" fontAlgn="base" hangingPunct="0">
              <a:spcBef>
                <a:spcPct val="0"/>
              </a:spcBef>
              <a:spcAft>
                <a:spcPct val="0"/>
              </a:spcAft>
              <a:defRPr sz="2800" b="1">
                <a:solidFill>
                  <a:schemeClr val="tx1"/>
                </a:solidFill>
                <a:latin typeface="Arial" panose="020B0604020202020204" pitchFamily="34" charset="0"/>
              </a:defRPr>
            </a:lvl8pPr>
            <a:lvl9pPr marL="3886200" indent="-228600" eaLnBrk="0" fontAlgn="base" hangingPunct="0">
              <a:spcBef>
                <a:spcPct val="0"/>
              </a:spcBef>
              <a:spcAft>
                <a:spcPct val="0"/>
              </a:spcAft>
              <a:defRPr sz="2800" b="1">
                <a:solidFill>
                  <a:schemeClr val="tx1"/>
                </a:solidFill>
                <a:latin typeface="Arial" panose="020B0604020202020204" pitchFamily="34" charset="0"/>
              </a:defRPr>
            </a:lvl9pPr>
          </a:lstStyle>
          <a:p>
            <a:pPr algn="r" eaLnBrk="1" hangingPunct="1"/>
            <a:fld id="{84D1AED0-6025-4878-ACB8-49FBDE9C8B9A}" type="slidenum">
              <a:rPr lang="en-GB" altLang="en-US" sz="1400" i="1">
                <a:solidFill>
                  <a:srgbClr val="B9753D"/>
                </a:solidFill>
              </a:rPr>
              <a:pPr algn="r" eaLnBrk="1" hangingPunct="1"/>
              <a:t>100</a:t>
            </a:fld>
            <a:endParaRPr lang="en-GB" altLang="en-US" sz="1400" i="1">
              <a:solidFill>
                <a:srgbClr val="B9753D"/>
              </a:solidFill>
            </a:endParaRPr>
          </a:p>
        </p:txBody>
      </p:sp>
      <p:sp>
        <p:nvSpPr>
          <p:cNvPr id="139267" name="Rectangle 1"/>
          <p:cNvSpPr>
            <a:spLocks noChangeArrowheads="1"/>
          </p:cNvSpPr>
          <p:nvPr/>
        </p:nvSpPr>
        <p:spPr bwMode="auto">
          <a:xfrm>
            <a:off x="395288" y="1111250"/>
            <a:ext cx="8424862" cy="5448300"/>
          </a:xfrm>
          <a:prstGeom prst="rect">
            <a:avLst/>
          </a:prstGeom>
          <a:noFill/>
          <a:ln w="9525">
            <a:noFill/>
            <a:miter lim="800000"/>
            <a:headEnd/>
            <a:tailEnd/>
          </a:ln>
        </p:spPr>
        <p:txBody>
          <a:bodyPr anchor="ctr">
            <a:spAutoFit/>
          </a:bodyPr>
          <a:lstStyle/>
          <a:p>
            <a:pPr marL="179388" indent="-179388" eaLnBrk="1" hangingPunct="1">
              <a:defRPr/>
            </a:pPr>
            <a:r>
              <a:rPr lang="en-US" altLang="en-US" sz="2000" dirty="0">
                <a:solidFill>
                  <a:schemeClr val="accent6">
                    <a:lumMod val="60000"/>
                    <a:lumOff val="40000"/>
                  </a:schemeClr>
                </a:solidFill>
                <a:latin typeface="Arial" charset="0"/>
                <a:cs typeface="Times New Roman" pitchFamily="18" charset="0"/>
              </a:rPr>
              <a:t>Watch out for the ‘DOUBLE WHAMMY’ praise!</a:t>
            </a:r>
          </a:p>
          <a:p>
            <a:pPr marL="179388" indent="-179388" eaLnBrk="1" hangingPunct="1">
              <a:defRPr/>
            </a:pPr>
            <a:endParaRPr lang="en-GB" altLang="en-US" sz="2000" dirty="0">
              <a:latin typeface="Arial" charset="0"/>
              <a:cs typeface="Times New Roman" pitchFamily="18" charset="0"/>
            </a:endParaRPr>
          </a:p>
          <a:p>
            <a:pPr marL="179388" indent="-179388">
              <a:defRPr/>
            </a:pPr>
            <a:r>
              <a:rPr lang="en-US" altLang="en-US" sz="1800" dirty="0">
                <a:latin typeface="Arial" charset="0"/>
                <a:cs typeface="Times New Roman" pitchFamily="18" charset="0"/>
              </a:rPr>
              <a:t>Parents, teachers and professionals can at times give out praise, but then counter-act this by a negative comment immediately after such as:</a:t>
            </a:r>
          </a:p>
          <a:p>
            <a:pPr marL="179388" indent="-179388">
              <a:defRPr/>
            </a:pPr>
            <a:endParaRPr lang="en-US" altLang="en-US" sz="1800" dirty="0">
              <a:latin typeface="Arial" charset="0"/>
              <a:cs typeface="Times New Roman" pitchFamily="18" charset="0"/>
            </a:endParaRPr>
          </a:p>
          <a:p>
            <a:pPr marL="179388" indent="-179388">
              <a:defRPr/>
            </a:pPr>
            <a:endParaRPr lang="en-GB" altLang="en-US" sz="1800" dirty="0">
              <a:latin typeface="Arial" charset="0"/>
              <a:cs typeface="Times New Roman" pitchFamily="18" charset="0"/>
            </a:endParaRPr>
          </a:p>
          <a:p>
            <a:pPr marL="179388" indent="-179388">
              <a:buFontTx/>
              <a:buChar char="•"/>
              <a:defRPr/>
            </a:pPr>
            <a:r>
              <a:rPr lang="en-US" altLang="en-US" sz="1800" dirty="0">
                <a:latin typeface="Arial" charset="0"/>
                <a:cs typeface="Times New Roman" pitchFamily="18" charset="0"/>
              </a:rPr>
              <a:t>“I’m really pleased you stayed on task today, but I only wish you would do it more often”.</a:t>
            </a:r>
          </a:p>
          <a:p>
            <a:pPr marL="179388" indent="-179388">
              <a:buFontTx/>
              <a:buChar char="•"/>
              <a:defRPr/>
            </a:pPr>
            <a:endParaRPr lang="en-US" altLang="en-US" sz="1800" dirty="0">
              <a:latin typeface="Arial" charset="0"/>
              <a:cs typeface="Times New Roman" pitchFamily="18" charset="0"/>
            </a:endParaRPr>
          </a:p>
          <a:p>
            <a:pPr marL="179388" indent="-179388">
              <a:buFontTx/>
              <a:buChar char="•"/>
              <a:defRPr/>
            </a:pPr>
            <a:r>
              <a:rPr lang="en-US" altLang="en-US" sz="1800" dirty="0">
                <a:latin typeface="Arial" charset="0"/>
                <a:cs typeface="Times New Roman" pitchFamily="18" charset="0"/>
              </a:rPr>
              <a:t>“Well done, you’ve brought  your homework in, but you didn’t do it the last three times I asked you”.</a:t>
            </a:r>
          </a:p>
          <a:p>
            <a:pPr marL="179388" indent="-179388">
              <a:defRPr/>
            </a:pPr>
            <a:endParaRPr lang="en-US" altLang="en-US" sz="1800" dirty="0">
              <a:latin typeface="Arial" charset="0"/>
              <a:cs typeface="Times New Roman" pitchFamily="18" charset="0"/>
            </a:endParaRPr>
          </a:p>
          <a:p>
            <a:pPr marL="179388" indent="-179388">
              <a:buFontTx/>
              <a:buChar char="•"/>
              <a:defRPr/>
            </a:pPr>
            <a:r>
              <a:rPr lang="en-US" altLang="en-US" sz="1800" dirty="0">
                <a:latin typeface="Arial" charset="0"/>
                <a:cs typeface="Times New Roman" pitchFamily="18" charset="0"/>
              </a:rPr>
              <a:t>“That’s good, you’ve finished your homework, but when your sister was in my class she always did hers without being told”.</a:t>
            </a:r>
          </a:p>
          <a:p>
            <a:pPr marL="179388" indent="-179388">
              <a:defRPr/>
            </a:pPr>
            <a:endParaRPr lang="en-US" altLang="en-US" sz="1800" dirty="0">
              <a:latin typeface="Arial" charset="0"/>
              <a:cs typeface="Times New Roman" pitchFamily="18" charset="0"/>
            </a:endParaRPr>
          </a:p>
          <a:p>
            <a:pPr marL="179388" indent="-179388">
              <a:defRPr/>
            </a:pPr>
            <a:r>
              <a:rPr lang="en-US" altLang="en-US" sz="1800" dirty="0">
                <a:solidFill>
                  <a:srgbClr val="FFFF00"/>
                </a:solidFill>
                <a:latin typeface="Arial" charset="0"/>
                <a:cs typeface="Times New Roman" pitchFamily="18" charset="0"/>
              </a:rPr>
              <a:t>The easiest way of dealing with this is if you know you might say something negative, walk away as soon as you’ve given a positive response</a:t>
            </a:r>
            <a:r>
              <a:rPr lang="en-US" altLang="en-US" sz="2000" dirty="0">
                <a:solidFill>
                  <a:srgbClr val="FFFF00"/>
                </a:solidFill>
                <a:latin typeface="Arial" charset="0"/>
                <a:cs typeface="Times New Roman" pitchFamily="18" charset="0"/>
              </a:rPr>
              <a:t>.</a:t>
            </a:r>
            <a:endParaRPr lang="en-GB" altLang="en-US" sz="2000" dirty="0">
              <a:solidFill>
                <a:srgbClr val="FFFF00"/>
              </a:solidFill>
              <a:latin typeface="Arial" charset="0"/>
              <a:cs typeface="Times New Roman" pitchFamily="18" charset="0"/>
            </a:endParaRPr>
          </a:p>
          <a:p>
            <a:pPr marL="179388" indent="-179388">
              <a:defRPr/>
            </a:pPr>
            <a:endParaRPr lang="en-GB" altLang="en-US" sz="1800" dirty="0">
              <a:latin typeface="Arial"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9267">
                                            <p:txEl>
                                              <p:pRg st="5" end="5"/>
                                            </p:txEl>
                                          </p:spTgt>
                                        </p:tgtEl>
                                        <p:attrNameLst>
                                          <p:attrName>style.visibility</p:attrName>
                                        </p:attrNameLst>
                                      </p:cBhvr>
                                      <p:to>
                                        <p:strVal val="visible"/>
                                      </p:to>
                                    </p:set>
                                    <p:animEffect transition="in" filter="blinds(horizontal)">
                                      <p:cBhvr>
                                        <p:cTn id="7" dur="500"/>
                                        <p:tgtEl>
                                          <p:spTgt spid="139267">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9267">
                                            <p:txEl>
                                              <p:pRg st="7" end="7"/>
                                            </p:txEl>
                                          </p:spTgt>
                                        </p:tgtEl>
                                        <p:attrNameLst>
                                          <p:attrName>style.visibility</p:attrName>
                                        </p:attrNameLst>
                                      </p:cBhvr>
                                      <p:to>
                                        <p:strVal val="visible"/>
                                      </p:to>
                                    </p:set>
                                    <p:animEffect transition="in" filter="blinds(horizontal)">
                                      <p:cBhvr>
                                        <p:cTn id="12" dur="500"/>
                                        <p:tgtEl>
                                          <p:spTgt spid="139267">
                                            <p:txEl>
                                              <p:pRg st="7" end="7"/>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9267">
                                            <p:txEl>
                                              <p:pRg st="9" end="9"/>
                                            </p:txEl>
                                          </p:spTgt>
                                        </p:tgtEl>
                                        <p:attrNameLst>
                                          <p:attrName>style.visibility</p:attrName>
                                        </p:attrNameLst>
                                      </p:cBhvr>
                                      <p:to>
                                        <p:strVal val="visible"/>
                                      </p:to>
                                    </p:set>
                                    <p:animEffect transition="in" filter="blinds(horizontal)">
                                      <p:cBhvr>
                                        <p:cTn id="17" dur="500"/>
                                        <p:tgtEl>
                                          <p:spTgt spid="13926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itle 1"/>
          <p:cNvSpPr>
            <a:spLocks noGrp="1"/>
          </p:cNvSpPr>
          <p:nvPr>
            <p:ph type="title"/>
          </p:nvPr>
        </p:nvSpPr>
        <p:spPr>
          <a:xfrm>
            <a:off x="685800" y="333375"/>
            <a:ext cx="7772400" cy="863600"/>
          </a:xfrm>
        </p:spPr>
        <p:txBody>
          <a:bodyPr/>
          <a:lstStyle/>
          <a:p>
            <a:pPr algn="l"/>
            <a:r>
              <a:rPr lang="en-GB" altLang="en-US" sz="2000" b="1" dirty="0">
                <a:solidFill>
                  <a:srgbClr val="FFFF00"/>
                </a:solidFill>
              </a:rPr>
              <a:t>SHARING INFORMATION WITH SCHOOL……….</a:t>
            </a:r>
          </a:p>
        </p:txBody>
      </p:sp>
      <p:sp>
        <p:nvSpPr>
          <p:cNvPr id="119811" name="Content Placeholder 2"/>
          <p:cNvSpPr>
            <a:spLocks noGrp="1"/>
          </p:cNvSpPr>
          <p:nvPr>
            <p:ph idx="1"/>
          </p:nvPr>
        </p:nvSpPr>
        <p:spPr>
          <a:xfrm>
            <a:off x="323850" y="1125538"/>
            <a:ext cx="8424863" cy="5399087"/>
          </a:xfrm>
        </p:spPr>
        <p:txBody>
          <a:bodyPr/>
          <a:lstStyle/>
          <a:p>
            <a:r>
              <a:rPr lang="en-GB" altLang="en-US" sz="2000"/>
              <a:t>Personal changes in circumstances that might affect your child such as:</a:t>
            </a:r>
          </a:p>
          <a:p>
            <a:pPr>
              <a:buFontTx/>
              <a:buNone/>
            </a:pPr>
            <a:r>
              <a:rPr lang="en-GB" altLang="en-US" sz="2000"/>
              <a:t>      * Parental break-up or severe arguments.</a:t>
            </a:r>
          </a:p>
          <a:p>
            <a:pPr>
              <a:buFontTx/>
              <a:buNone/>
            </a:pPr>
            <a:r>
              <a:rPr lang="en-GB" altLang="en-US" sz="2000"/>
              <a:t>      * Family bereavement or pet that has died.</a:t>
            </a:r>
          </a:p>
          <a:p>
            <a:pPr>
              <a:buFontTx/>
              <a:buNone/>
            </a:pPr>
            <a:r>
              <a:rPr lang="en-GB" altLang="en-US" sz="2000"/>
              <a:t>      * Family member that has left home.</a:t>
            </a:r>
          </a:p>
          <a:p>
            <a:pPr>
              <a:buFontTx/>
              <a:buNone/>
            </a:pPr>
            <a:r>
              <a:rPr lang="en-GB" altLang="en-US" sz="2000"/>
              <a:t>      * Someone close who is seriously ill.</a:t>
            </a:r>
          </a:p>
          <a:p>
            <a:pPr>
              <a:buFontTx/>
              <a:buNone/>
            </a:pPr>
            <a:r>
              <a:rPr lang="en-GB" altLang="en-US" sz="2000"/>
              <a:t>      * Any change in your child’s ADHD or other medications.</a:t>
            </a:r>
          </a:p>
          <a:p>
            <a:pPr>
              <a:buFontTx/>
              <a:buNone/>
            </a:pPr>
            <a:r>
              <a:rPr lang="en-GB" altLang="en-US" sz="2000"/>
              <a:t>      * If your child has just been diagnosed with ADHD and medicated.</a:t>
            </a:r>
          </a:p>
          <a:p>
            <a:pPr>
              <a:buFontTx/>
              <a:buNone/>
            </a:pPr>
            <a:r>
              <a:rPr lang="en-GB" altLang="en-US" sz="2000"/>
              <a:t>      * Changes in normal everyday routines that may affect his/her </a:t>
            </a:r>
          </a:p>
          <a:p>
            <a:pPr>
              <a:buFontTx/>
              <a:buNone/>
            </a:pPr>
            <a:r>
              <a:rPr lang="en-GB" altLang="en-US" sz="2000"/>
              <a:t>         behaviour.</a:t>
            </a:r>
          </a:p>
          <a:p>
            <a:pPr>
              <a:buFontTx/>
              <a:buNone/>
            </a:pPr>
            <a:r>
              <a:rPr lang="en-GB" altLang="en-US" sz="2000"/>
              <a:t>      * Any new issues with sleep problems or bullying.</a:t>
            </a:r>
          </a:p>
          <a:p>
            <a:pPr>
              <a:buFontTx/>
              <a:buNone/>
            </a:pPr>
            <a:r>
              <a:rPr lang="en-GB" altLang="en-US" sz="2000"/>
              <a:t>      * If you feel there are important letters you don’t receive or homework</a:t>
            </a:r>
          </a:p>
          <a:p>
            <a:pPr>
              <a:buFontTx/>
              <a:buNone/>
            </a:pPr>
            <a:r>
              <a:rPr lang="en-GB" altLang="en-US" sz="2000"/>
              <a:t>         information .      </a:t>
            </a:r>
          </a:p>
          <a:p>
            <a:pPr>
              <a:buFontTx/>
              <a:buNone/>
            </a:pPr>
            <a:r>
              <a:rPr lang="en-GB" altLang="en-US" sz="2000"/>
              <a:t>     If you can’t contact a teacher in normal school hours ask can you be  kept informed via e-mail or text.</a:t>
            </a:r>
          </a:p>
          <a:p>
            <a:pPr>
              <a:buFontTx/>
              <a:buNone/>
            </a:pPr>
            <a:endParaRPr lang="en-GB" altLang="en-US" sz="2000"/>
          </a:p>
          <a:p>
            <a:pPr>
              <a:buFontTx/>
              <a:buNone/>
            </a:pPr>
            <a:r>
              <a:rPr lang="en-GB" altLang="en-US" sz="2000"/>
              <a:t>  </a:t>
            </a:r>
          </a:p>
          <a:p>
            <a:pPr>
              <a:buFontTx/>
              <a:buNone/>
            </a:pPr>
            <a:r>
              <a:rPr lang="en-GB" altLang="en-US" sz="2000"/>
              <a:t>      </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p:cNvSpPr>
            <a:spLocks noGrp="1"/>
          </p:cNvSpPr>
          <p:nvPr>
            <p:ph type="title"/>
          </p:nvPr>
        </p:nvSpPr>
        <p:spPr/>
        <p:txBody>
          <a:bodyPr/>
          <a:lstStyle/>
          <a:p>
            <a:r>
              <a:rPr lang="en-GB" altLang="en-US" sz="2800" b="1">
                <a:solidFill>
                  <a:srgbClr val="FFFF00"/>
                </a:solidFill>
              </a:rPr>
              <a:t>RECOMMENDED BOOKS</a:t>
            </a:r>
          </a:p>
        </p:txBody>
      </p:sp>
      <p:pic>
        <p:nvPicPr>
          <p:cNvPr id="4" name="Content Placeholder 3" descr="book 1.jpg"/>
          <p:cNvPicPr>
            <a:picLocks noGrp="1" noChangeAspect="1"/>
          </p:cNvPicPr>
          <p:nvPr>
            <p:ph idx="1"/>
          </p:nvPr>
        </p:nvPicPr>
        <p:blipFill>
          <a:blip r:embed="rId2"/>
          <a:stretch>
            <a:fillRect/>
          </a:stretch>
        </p:blipFill>
        <p:spPr>
          <a:xfrm>
            <a:off x="468313" y="1196975"/>
            <a:ext cx="2590800" cy="2447925"/>
          </a:xfrm>
          <a:effectLst>
            <a:outerShdw blurRad="292100" dist="139700" dir="2700000" algn="tl" rotWithShape="0">
              <a:srgbClr val="333333">
                <a:alpha val="65000"/>
              </a:srgbClr>
            </a:outerShdw>
          </a:effectLst>
        </p:spPr>
      </p:pic>
      <p:pic>
        <p:nvPicPr>
          <p:cNvPr id="6" name="Picture 5" descr="book 2.jpg"/>
          <p:cNvPicPr>
            <a:picLocks noChangeAspect="1"/>
          </p:cNvPicPr>
          <p:nvPr/>
        </p:nvPicPr>
        <p:blipFill>
          <a:blip r:embed="rId3"/>
          <a:stretch>
            <a:fillRect/>
          </a:stretch>
        </p:blipFill>
        <p:spPr>
          <a:xfrm>
            <a:off x="3635375" y="1196975"/>
            <a:ext cx="1689100" cy="2603500"/>
          </a:xfrm>
          <a:prstGeom prst="rect">
            <a:avLst/>
          </a:prstGeom>
          <a:ln>
            <a:noFill/>
          </a:ln>
          <a:effectLst>
            <a:outerShdw blurRad="292100" dist="139700" dir="2700000" algn="tl" rotWithShape="0">
              <a:srgbClr val="333333">
                <a:alpha val="65000"/>
              </a:srgbClr>
            </a:outerShdw>
          </a:effectLst>
        </p:spPr>
      </p:pic>
      <p:pic>
        <p:nvPicPr>
          <p:cNvPr id="7" name="Picture 6" descr="book 3.jpg"/>
          <p:cNvPicPr>
            <a:picLocks noChangeAspect="1"/>
          </p:cNvPicPr>
          <p:nvPr/>
        </p:nvPicPr>
        <p:blipFill>
          <a:blip r:embed="rId4"/>
          <a:stretch>
            <a:fillRect/>
          </a:stretch>
        </p:blipFill>
        <p:spPr>
          <a:xfrm>
            <a:off x="5867400" y="1196975"/>
            <a:ext cx="2646363" cy="2519363"/>
          </a:xfrm>
          <a:prstGeom prst="rect">
            <a:avLst/>
          </a:prstGeom>
          <a:ln>
            <a:noFill/>
          </a:ln>
          <a:effectLst>
            <a:outerShdw blurRad="292100" dist="139700" dir="2700000" algn="tl" rotWithShape="0">
              <a:srgbClr val="333333">
                <a:alpha val="65000"/>
              </a:srgbClr>
            </a:outerShdw>
          </a:effectLst>
        </p:spPr>
      </p:pic>
      <p:pic>
        <p:nvPicPr>
          <p:cNvPr id="8" name="Picture 7" descr="book 4.jpg"/>
          <p:cNvPicPr>
            <a:picLocks noChangeAspect="1"/>
          </p:cNvPicPr>
          <p:nvPr/>
        </p:nvPicPr>
        <p:blipFill>
          <a:blip r:embed="rId5"/>
          <a:stretch>
            <a:fillRect/>
          </a:stretch>
        </p:blipFill>
        <p:spPr>
          <a:xfrm>
            <a:off x="468313" y="4076700"/>
            <a:ext cx="2519362" cy="2397125"/>
          </a:xfrm>
          <a:prstGeom prst="rect">
            <a:avLst/>
          </a:prstGeom>
          <a:ln>
            <a:noFill/>
          </a:ln>
          <a:effectLst>
            <a:outerShdw blurRad="292100" dist="139700" dir="2700000" algn="tl" rotWithShape="0">
              <a:srgbClr val="333333">
                <a:alpha val="65000"/>
              </a:srgbClr>
            </a:outerShdw>
          </a:effectLst>
        </p:spPr>
      </p:pic>
      <p:pic>
        <p:nvPicPr>
          <p:cNvPr id="9" name="Picture 8" descr="book 5.jpg"/>
          <p:cNvPicPr>
            <a:picLocks noChangeAspect="1"/>
          </p:cNvPicPr>
          <p:nvPr/>
        </p:nvPicPr>
        <p:blipFill>
          <a:blip r:embed="rId6"/>
          <a:stretch>
            <a:fillRect/>
          </a:stretch>
        </p:blipFill>
        <p:spPr>
          <a:xfrm>
            <a:off x="3492500" y="4076700"/>
            <a:ext cx="2087563" cy="2376488"/>
          </a:xfrm>
          <a:prstGeom prst="rect">
            <a:avLst/>
          </a:prstGeom>
          <a:ln>
            <a:noFill/>
          </a:ln>
          <a:effectLst>
            <a:outerShdw blurRad="292100" dist="139700" dir="2700000" algn="tl" rotWithShape="0">
              <a:srgbClr val="333333">
                <a:alpha val="65000"/>
              </a:srgbClr>
            </a:outerShdw>
          </a:effectLst>
        </p:spPr>
      </p:pic>
      <p:pic>
        <p:nvPicPr>
          <p:cNvPr id="10" name="Picture 9" descr="book 6.jpg"/>
          <p:cNvPicPr>
            <a:picLocks noChangeAspect="1"/>
          </p:cNvPicPr>
          <p:nvPr/>
        </p:nvPicPr>
        <p:blipFill>
          <a:blip r:embed="rId7"/>
          <a:stretch>
            <a:fillRect/>
          </a:stretch>
        </p:blipFill>
        <p:spPr>
          <a:xfrm>
            <a:off x="5867400" y="3933825"/>
            <a:ext cx="2857500" cy="251936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ook 7.jpg"/>
          <p:cNvPicPr>
            <a:picLocks noChangeAspect="1"/>
          </p:cNvPicPr>
          <p:nvPr/>
        </p:nvPicPr>
        <p:blipFill>
          <a:blip r:embed="rId2"/>
          <a:stretch>
            <a:fillRect/>
          </a:stretch>
        </p:blipFill>
        <p:spPr>
          <a:xfrm>
            <a:off x="611188" y="260350"/>
            <a:ext cx="2319337" cy="3024188"/>
          </a:xfrm>
          <a:prstGeom prst="rect">
            <a:avLst/>
          </a:prstGeom>
          <a:ln>
            <a:noFill/>
          </a:ln>
          <a:effectLst>
            <a:outerShdw blurRad="292100" dist="139700" dir="2700000" algn="tl" rotWithShape="0">
              <a:srgbClr val="333333">
                <a:alpha val="65000"/>
              </a:srgbClr>
            </a:outerShdw>
          </a:effectLst>
        </p:spPr>
      </p:pic>
      <p:pic>
        <p:nvPicPr>
          <p:cNvPr id="5" name="Picture 4" descr="book 8.jpg"/>
          <p:cNvPicPr>
            <a:picLocks noChangeAspect="1"/>
          </p:cNvPicPr>
          <p:nvPr/>
        </p:nvPicPr>
        <p:blipFill>
          <a:blip r:embed="rId3"/>
          <a:stretch>
            <a:fillRect/>
          </a:stretch>
        </p:blipFill>
        <p:spPr>
          <a:xfrm>
            <a:off x="5148263" y="333375"/>
            <a:ext cx="2808287" cy="3024188"/>
          </a:xfrm>
          <a:prstGeom prst="rect">
            <a:avLst/>
          </a:prstGeom>
          <a:ln>
            <a:noFill/>
          </a:ln>
          <a:effectLst>
            <a:outerShdw blurRad="292100" dist="139700" dir="2700000" algn="tl" rotWithShape="0">
              <a:srgbClr val="333333">
                <a:alpha val="65000"/>
              </a:srgbClr>
            </a:outerShdw>
          </a:effectLst>
        </p:spPr>
      </p:pic>
      <p:pic>
        <p:nvPicPr>
          <p:cNvPr id="6" name="Picture 5" descr="book 9.jpg"/>
          <p:cNvPicPr>
            <a:picLocks noChangeAspect="1"/>
          </p:cNvPicPr>
          <p:nvPr/>
        </p:nvPicPr>
        <p:blipFill>
          <a:blip r:embed="rId4"/>
          <a:stretch>
            <a:fillRect/>
          </a:stretch>
        </p:blipFill>
        <p:spPr>
          <a:xfrm>
            <a:off x="539750" y="3716338"/>
            <a:ext cx="2592388" cy="2952750"/>
          </a:xfrm>
          <a:prstGeom prst="rect">
            <a:avLst/>
          </a:prstGeom>
          <a:ln>
            <a:noFill/>
          </a:ln>
          <a:effectLst>
            <a:outerShdw blurRad="292100" dist="139700" dir="2700000" algn="tl" rotWithShape="0">
              <a:srgbClr val="333333">
                <a:alpha val="65000"/>
              </a:srgbClr>
            </a:outerShdw>
          </a:effectLst>
        </p:spPr>
      </p:pic>
      <p:pic>
        <p:nvPicPr>
          <p:cNvPr id="7" name="Picture 6" descr="book 10.jpg"/>
          <p:cNvPicPr>
            <a:picLocks noChangeAspect="1"/>
          </p:cNvPicPr>
          <p:nvPr/>
        </p:nvPicPr>
        <p:blipFill>
          <a:blip r:embed="rId5"/>
          <a:stretch>
            <a:fillRect/>
          </a:stretch>
        </p:blipFill>
        <p:spPr>
          <a:xfrm>
            <a:off x="5219700" y="3429000"/>
            <a:ext cx="2808288" cy="31623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1"/>
          <p:cNvSpPr>
            <a:spLocks noGrp="1"/>
          </p:cNvSpPr>
          <p:nvPr>
            <p:ph type="title"/>
          </p:nvPr>
        </p:nvSpPr>
        <p:spPr>
          <a:xfrm>
            <a:off x="684213" y="115888"/>
            <a:ext cx="7772400" cy="444500"/>
          </a:xfrm>
        </p:spPr>
        <p:txBody>
          <a:bodyPr/>
          <a:lstStyle/>
          <a:p>
            <a:r>
              <a:rPr lang="en-GB" altLang="en-US" sz="1800" b="1" u="sng" dirty="0">
                <a:solidFill>
                  <a:srgbClr val="FFFF00"/>
                </a:solidFill>
              </a:rPr>
              <a:t>RECOMMENDED BOOKS</a:t>
            </a:r>
          </a:p>
        </p:txBody>
      </p:sp>
      <p:graphicFrame>
        <p:nvGraphicFramePr>
          <p:cNvPr id="8" name="Content Placeholder 7"/>
          <p:cNvGraphicFramePr>
            <a:graphicFrameLocks noGrp="1"/>
          </p:cNvGraphicFramePr>
          <p:nvPr>
            <p:ph idx="1"/>
          </p:nvPr>
        </p:nvGraphicFramePr>
        <p:xfrm>
          <a:off x="468313" y="558800"/>
          <a:ext cx="7772400" cy="6183319"/>
        </p:xfrm>
        <a:graphic>
          <a:graphicData uri="http://schemas.openxmlformats.org/drawingml/2006/table">
            <a:tbl>
              <a:tblPr firstRow="1" bandRow="1">
                <a:tableStyleId>{5940675A-B579-460E-94D1-54222C63F5DA}</a:tableStyleId>
              </a:tblPr>
              <a:tblGrid>
                <a:gridCol w="3886200">
                  <a:extLst>
                    <a:ext uri="{9D8B030D-6E8A-4147-A177-3AD203B41FA5}">
                      <a16:colId xmlns="" xmlns:a16="http://schemas.microsoft.com/office/drawing/2014/main" val="20000"/>
                    </a:ext>
                  </a:extLst>
                </a:gridCol>
                <a:gridCol w="3886200">
                  <a:extLst>
                    <a:ext uri="{9D8B030D-6E8A-4147-A177-3AD203B41FA5}">
                      <a16:colId xmlns="" xmlns:a16="http://schemas.microsoft.com/office/drawing/2014/main" val="20001"/>
                    </a:ext>
                  </a:extLst>
                </a:gridCol>
              </a:tblGrid>
              <a:tr h="359031">
                <a:tc>
                  <a:txBody>
                    <a:bodyPr/>
                    <a:lstStyle/>
                    <a:p>
                      <a:pPr algn="ctr"/>
                      <a:r>
                        <a:rPr lang="en-GB" sz="1600" b="1" dirty="0"/>
                        <a:t>NAME OF BOOK</a:t>
                      </a:r>
                    </a:p>
                  </a:txBody>
                  <a:tcPr marT="45725" marB="45725"/>
                </a:tc>
                <a:tc>
                  <a:txBody>
                    <a:bodyPr/>
                    <a:lstStyle/>
                    <a:p>
                      <a:pPr algn="ctr"/>
                      <a:r>
                        <a:rPr lang="en-GB" sz="1600" b="1" dirty="0"/>
                        <a:t>AUTHOR</a:t>
                      </a:r>
                    </a:p>
                  </a:txBody>
                  <a:tcPr marT="45725" marB="45725"/>
                </a:tc>
                <a:extLst>
                  <a:ext uri="{0D108BD9-81ED-4DB2-BD59-A6C34878D82A}">
                    <a16:rowId xmlns="" xmlns:a16="http://schemas.microsoft.com/office/drawing/2014/main" val="10000"/>
                  </a:ext>
                </a:extLst>
              </a:tr>
              <a:tr h="364018">
                <a:tc>
                  <a:txBody>
                    <a:bodyPr/>
                    <a:lstStyle/>
                    <a:p>
                      <a:r>
                        <a:rPr lang="en-GB" sz="1600" dirty="0">
                          <a:latin typeface="Arial" pitchFamily="34" charset="0"/>
                          <a:cs typeface="Arial" pitchFamily="34" charset="0"/>
                        </a:rPr>
                        <a:t>Understanding ADHD</a:t>
                      </a:r>
                    </a:p>
                  </a:txBody>
                  <a:tcPr marT="45725" marB="45725"/>
                </a:tc>
                <a:tc>
                  <a:txBody>
                    <a:bodyPr/>
                    <a:lstStyle/>
                    <a:p>
                      <a:r>
                        <a:rPr lang="en-GB" sz="1600" dirty="0">
                          <a:latin typeface="Arial" pitchFamily="34" charset="0"/>
                          <a:cs typeface="Arial" pitchFamily="34" charset="0"/>
                        </a:rPr>
                        <a:t>Dr Christopher Green</a:t>
                      </a:r>
                    </a:p>
                  </a:txBody>
                  <a:tcPr marT="45725" marB="45725"/>
                </a:tc>
                <a:extLst>
                  <a:ext uri="{0D108BD9-81ED-4DB2-BD59-A6C34878D82A}">
                    <a16:rowId xmlns="" xmlns:a16="http://schemas.microsoft.com/office/drawing/2014/main" val="10001"/>
                  </a:ext>
                </a:extLst>
              </a:tr>
              <a:tr h="364018">
                <a:tc>
                  <a:txBody>
                    <a:bodyPr/>
                    <a:lstStyle/>
                    <a:p>
                      <a:r>
                        <a:rPr lang="en-GB" sz="1600" dirty="0">
                          <a:latin typeface="Arial" pitchFamily="34" charset="0"/>
                          <a:cs typeface="Arial" pitchFamily="34" charset="0"/>
                        </a:rPr>
                        <a:t>Only a Mother Could Love Him</a:t>
                      </a:r>
                    </a:p>
                  </a:txBody>
                  <a:tcPr marT="45725" marB="45725"/>
                </a:tc>
                <a:tc>
                  <a:txBody>
                    <a:bodyPr/>
                    <a:lstStyle/>
                    <a:p>
                      <a:r>
                        <a:rPr lang="en-GB" sz="1600" dirty="0">
                          <a:latin typeface="Arial" pitchFamily="34" charset="0"/>
                          <a:cs typeface="Arial" pitchFamily="34" charset="0"/>
                        </a:rPr>
                        <a:t>Ben Polis</a:t>
                      </a:r>
                    </a:p>
                  </a:txBody>
                  <a:tcPr marT="45725" marB="45725"/>
                </a:tc>
                <a:extLst>
                  <a:ext uri="{0D108BD9-81ED-4DB2-BD59-A6C34878D82A}">
                    <a16:rowId xmlns="" xmlns:a16="http://schemas.microsoft.com/office/drawing/2014/main" val="10002"/>
                  </a:ext>
                </a:extLst>
              </a:tr>
              <a:tr h="364018">
                <a:tc>
                  <a:txBody>
                    <a:bodyPr/>
                    <a:lstStyle/>
                    <a:p>
                      <a:r>
                        <a:rPr lang="en-GB" sz="1600" dirty="0">
                          <a:latin typeface="Arial" pitchFamily="34" charset="0"/>
                          <a:cs typeface="Arial" pitchFamily="34" charset="0"/>
                        </a:rPr>
                        <a:t>Helping Children to Build Self-Esteem</a:t>
                      </a:r>
                    </a:p>
                  </a:txBody>
                  <a:tcPr marT="45725" marB="45725"/>
                </a:tc>
                <a:tc>
                  <a:txBody>
                    <a:bodyPr/>
                    <a:lstStyle/>
                    <a:p>
                      <a:r>
                        <a:rPr lang="en-GB" sz="1600" dirty="0">
                          <a:latin typeface="Arial" pitchFamily="34" charset="0"/>
                          <a:cs typeface="Arial" pitchFamily="34" charset="0"/>
                        </a:rPr>
                        <a:t>Deborah Plummer</a:t>
                      </a:r>
                    </a:p>
                  </a:txBody>
                  <a:tcPr marT="45725" marB="45725"/>
                </a:tc>
                <a:extLst>
                  <a:ext uri="{0D108BD9-81ED-4DB2-BD59-A6C34878D82A}">
                    <a16:rowId xmlns="" xmlns:a16="http://schemas.microsoft.com/office/drawing/2014/main" val="10003"/>
                  </a:ext>
                </a:extLst>
              </a:tr>
              <a:tr h="364018">
                <a:tc>
                  <a:txBody>
                    <a:bodyPr/>
                    <a:lstStyle/>
                    <a:p>
                      <a:r>
                        <a:rPr lang="en-GB" sz="1600" dirty="0">
                          <a:latin typeface="Arial" pitchFamily="34" charset="0"/>
                          <a:cs typeface="Arial" pitchFamily="34" charset="0"/>
                        </a:rPr>
                        <a:t>All Dogs Have ADHD</a:t>
                      </a:r>
                    </a:p>
                  </a:txBody>
                  <a:tcPr marT="45725" marB="45725"/>
                </a:tc>
                <a:tc>
                  <a:txBody>
                    <a:bodyPr/>
                    <a:lstStyle/>
                    <a:p>
                      <a:r>
                        <a:rPr lang="en-GB" sz="1600" dirty="0">
                          <a:latin typeface="Arial" pitchFamily="34" charset="0"/>
                          <a:cs typeface="Arial" pitchFamily="34" charset="0"/>
                        </a:rPr>
                        <a:t>Kathy </a:t>
                      </a:r>
                      <a:r>
                        <a:rPr lang="en-GB" sz="1600" dirty="0" err="1">
                          <a:latin typeface="Arial" pitchFamily="34" charset="0"/>
                          <a:cs typeface="Arial" pitchFamily="34" charset="0"/>
                        </a:rPr>
                        <a:t>Hoopmann</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04"/>
                  </a:ext>
                </a:extLst>
              </a:tr>
              <a:tr h="364018">
                <a:tc>
                  <a:txBody>
                    <a:bodyPr/>
                    <a:lstStyle/>
                    <a:p>
                      <a:r>
                        <a:rPr lang="en-GB" sz="1600" dirty="0">
                          <a:latin typeface="Arial" pitchFamily="34" charset="0"/>
                          <a:cs typeface="Arial" pitchFamily="34" charset="0"/>
                        </a:rPr>
                        <a:t>All Cats Have Asperger Syndrome</a:t>
                      </a:r>
                    </a:p>
                  </a:txBody>
                  <a:tcPr marT="45725" marB="45725"/>
                </a:tc>
                <a:tc>
                  <a:txBody>
                    <a:bodyPr/>
                    <a:lstStyle/>
                    <a:p>
                      <a:r>
                        <a:rPr lang="en-GB" sz="1600" dirty="0">
                          <a:latin typeface="Arial" pitchFamily="34" charset="0"/>
                          <a:cs typeface="Arial" pitchFamily="34" charset="0"/>
                        </a:rPr>
                        <a:t>Kathy </a:t>
                      </a:r>
                      <a:r>
                        <a:rPr lang="en-GB" sz="1600" dirty="0" err="1">
                          <a:latin typeface="Arial" pitchFamily="34" charset="0"/>
                          <a:cs typeface="Arial" pitchFamily="34" charset="0"/>
                        </a:rPr>
                        <a:t>Hoopmann</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05"/>
                  </a:ext>
                </a:extLst>
              </a:tr>
              <a:tr h="364018">
                <a:tc>
                  <a:txBody>
                    <a:bodyPr/>
                    <a:lstStyle/>
                    <a:p>
                      <a:r>
                        <a:rPr lang="en-GB" sz="1600" dirty="0">
                          <a:latin typeface="Arial" pitchFamily="34" charset="0"/>
                          <a:cs typeface="Arial" pitchFamily="34" charset="0"/>
                        </a:rPr>
                        <a:t>The Huge Bag of Worries</a:t>
                      </a:r>
                    </a:p>
                  </a:txBody>
                  <a:tcPr marT="45725" marB="45725"/>
                </a:tc>
                <a:tc>
                  <a:txBody>
                    <a:bodyPr/>
                    <a:lstStyle/>
                    <a:p>
                      <a:r>
                        <a:rPr lang="en-GB" sz="1600" dirty="0">
                          <a:latin typeface="Arial" pitchFamily="34" charset="0"/>
                          <a:cs typeface="Arial" pitchFamily="34" charset="0"/>
                        </a:rPr>
                        <a:t>Virginia </a:t>
                      </a:r>
                      <a:r>
                        <a:rPr lang="en-GB" sz="1600" dirty="0" err="1">
                          <a:latin typeface="Arial" pitchFamily="34" charset="0"/>
                          <a:cs typeface="Arial" pitchFamily="34" charset="0"/>
                        </a:rPr>
                        <a:t>Ironside</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06"/>
                  </a:ext>
                </a:extLst>
              </a:tr>
              <a:tr h="364018">
                <a:tc>
                  <a:txBody>
                    <a:bodyPr/>
                    <a:lstStyle/>
                    <a:p>
                      <a:r>
                        <a:rPr lang="en-GB" sz="1400" dirty="0">
                          <a:latin typeface="Arial" pitchFamily="34" charset="0"/>
                          <a:cs typeface="Arial" pitchFamily="34" charset="0"/>
                        </a:rPr>
                        <a:t>What Do You Do When You Worry Too Much</a:t>
                      </a:r>
                    </a:p>
                  </a:txBody>
                  <a:tcPr marT="45725" marB="45725"/>
                </a:tc>
                <a:tc>
                  <a:txBody>
                    <a:bodyPr/>
                    <a:lstStyle/>
                    <a:p>
                      <a:r>
                        <a:rPr lang="en-GB" sz="1600" dirty="0">
                          <a:latin typeface="Arial" pitchFamily="34" charset="0"/>
                          <a:cs typeface="Arial" pitchFamily="34" charset="0"/>
                        </a:rPr>
                        <a:t>Dawn Huebner</a:t>
                      </a:r>
                    </a:p>
                  </a:txBody>
                  <a:tcPr marT="45725" marB="45725"/>
                </a:tc>
                <a:extLst>
                  <a:ext uri="{0D108BD9-81ED-4DB2-BD59-A6C34878D82A}">
                    <a16:rowId xmlns="" xmlns:a16="http://schemas.microsoft.com/office/drawing/2014/main" val="10007"/>
                  </a:ext>
                </a:extLst>
              </a:tr>
              <a:tr h="364018">
                <a:tc>
                  <a:txBody>
                    <a:bodyPr/>
                    <a:lstStyle/>
                    <a:p>
                      <a:r>
                        <a:rPr lang="en-GB" sz="1600" dirty="0">
                          <a:latin typeface="Arial" pitchFamily="34" charset="0"/>
                          <a:cs typeface="Arial" pitchFamily="34" charset="0"/>
                        </a:rPr>
                        <a:t>My Doctor Says I Have ADHD</a:t>
                      </a:r>
                    </a:p>
                  </a:txBody>
                  <a:tcPr marT="45725" marB="45725"/>
                </a:tc>
                <a:tc>
                  <a:txBody>
                    <a:bodyPr/>
                    <a:lstStyle/>
                    <a:p>
                      <a:r>
                        <a:rPr lang="en-GB" sz="1600" dirty="0">
                          <a:latin typeface="Arial" pitchFamily="34" charset="0"/>
                          <a:cs typeface="Arial" pitchFamily="34" charset="0"/>
                        </a:rPr>
                        <a:t>Dr </a:t>
                      </a:r>
                      <a:r>
                        <a:rPr lang="en-GB" sz="1600" dirty="0" err="1">
                          <a:latin typeface="Arial" pitchFamily="34" charset="0"/>
                          <a:cs typeface="Arial" pitchFamily="34" charset="0"/>
                        </a:rPr>
                        <a:t>Yemula</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08"/>
                  </a:ext>
                </a:extLst>
              </a:tr>
              <a:tr h="364018">
                <a:tc>
                  <a:txBody>
                    <a:bodyPr/>
                    <a:lstStyle/>
                    <a:p>
                      <a:r>
                        <a:rPr lang="en-GB" sz="1600" dirty="0">
                          <a:latin typeface="Arial" pitchFamily="34" charset="0"/>
                          <a:cs typeface="Arial" pitchFamily="34" charset="0"/>
                        </a:rPr>
                        <a:t>Toddler Taming  (up to age 5)</a:t>
                      </a:r>
                    </a:p>
                  </a:txBody>
                  <a:tcPr marT="45725" marB="45725"/>
                </a:tc>
                <a:tc>
                  <a:txBody>
                    <a:bodyPr/>
                    <a:lstStyle/>
                    <a:p>
                      <a:r>
                        <a:rPr lang="en-GB" sz="1600" dirty="0">
                          <a:latin typeface="Arial" pitchFamily="34" charset="0"/>
                          <a:cs typeface="Arial" pitchFamily="34" charset="0"/>
                        </a:rPr>
                        <a:t>Dr Christopher Green</a:t>
                      </a:r>
                    </a:p>
                  </a:txBody>
                  <a:tcPr marT="45725" marB="45725"/>
                </a:tc>
                <a:extLst>
                  <a:ext uri="{0D108BD9-81ED-4DB2-BD59-A6C34878D82A}">
                    <a16:rowId xmlns="" xmlns:a16="http://schemas.microsoft.com/office/drawing/2014/main" val="10009"/>
                  </a:ext>
                </a:extLst>
              </a:tr>
              <a:tr h="364018">
                <a:tc>
                  <a:txBody>
                    <a:bodyPr/>
                    <a:lstStyle/>
                    <a:p>
                      <a:r>
                        <a:rPr lang="en-GB" sz="1600" dirty="0">
                          <a:latin typeface="Arial" pitchFamily="34" charset="0"/>
                          <a:cs typeface="Arial" pitchFamily="34" charset="0"/>
                        </a:rPr>
                        <a:t>Beyond </a:t>
                      </a:r>
                      <a:r>
                        <a:rPr lang="en-GB" sz="1600" dirty="0" err="1">
                          <a:latin typeface="Arial" pitchFamily="34" charset="0"/>
                          <a:cs typeface="Arial" pitchFamily="34" charset="0"/>
                        </a:rPr>
                        <a:t>Toddlerdom</a:t>
                      </a:r>
                      <a:r>
                        <a:rPr lang="en-GB" sz="1600" dirty="0">
                          <a:latin typeface="Arial" pitchFamily="34" charset="0"/>
                          <a:cs typeface="Arial" pitchFamily="34" charset="0"/>
                        </a:rPr>
                        <a:t> (5 to 12 years</a:t>
                      </a:r>
                      <a:r>
                        <a:rPr lang="en-GB" sz="1600" baseline="0" dirty="0">
                          <a:latin typeface="Arial" pitchFamily="34" charset="0"/>
                          <a:cs typeface="Arial" pitchFamily="34" charset="0"/>
                        </a:rPr>
                        <a:t> old)</a:t>
                      </a:r>
                      <a:endParaRPr lang="en-GB" sz="1600" dirty="0">
                        <a:latin typeface="Arial" pitchFamily="34" charset="0"/>
                        <a:cs typeface="Arial" pitchFamily="34" charset="0"/>
                      </a:endParaRPr>
                    </a:p>
                  </a:txBody>
                  <a:tcPr marT="45725" marB="45725"/>
                </a:tc>
                <a:tc>
                  <a:txBody>
                    <a:bodyPr/>
                    <a:lstStyle/>
                    <a:p>
                      <a:r>
                        <a:rPr lang="en-GB" sz="1600" dirty="0">
                          <a:latin typeface="Arial" pitchFamily="34" charset="0"/>
                          <a:cs typeface="Arial" pitchFamily="34" charset="0"/>
                        </a:rPr>
                        <a:t>Dr Christopher Green</a:t>
                      </a:r>
                    </a:p>
                  </a:txBody>
                  <a:tcPr marT="45725" marB="45725"/>
                </a:tc>
                <a:extLst>
                  <a:ext uri="{0D108BD9-81ED-4DB2-BD59-A6C34878D82A}">
                    <a16:rowId xmlns="" xmlns:a16="http://schemas.microsoft.com/office/drawing/2014/main" val="10010"/>
                  </a:ext>
                </a:extLst>
              </a:tr>
              <a:tr h="364018">
                <a:tc>
                  <a:txBody>
                    <a:bodyPr/>
                    <a:lstStyle/>
                    <a:p>
                      <a:r>
                        <a:rPr lang="en-GB" sz="1600" dirty="0">
                          <a:latin typeface="Arial" pitchFamily="34" charset="0"/>
                          <a:cs typeface="Arial" pitchFamily="34" charset="0"/>
                        </a:rPr>
                        <a:t>Dinosaur</a:t>
                      </a:r>
                      <a:r>
                        <a:rPr lang="en-GB" sz="1600" baseline="0" dirty="0">
                          <a:latin typeface="Arial" pitchFamily="34" charset="0"/>
                          <a:cs typeface="Arial" pitchFamily="34" charset="0"/>
                        </a:rPr>
                        <a:t> Divorce Book</a:t>
                      </a:r>
                      <a:endParaRPr lang="en-GB" sz="1600" dirty="0">
                        <a:latin typeface="Arial" pitchFamily="34" charset="0"/>
                        <a:cs typeface="Arial" pitchFamily="34" charset="0"/>
                      </a:endParaRPr>
                    </a:p>
                  </a:txBody>
                  <a:tcPr marT="45725" marB="45725"/>
                </a:tc>
                <a:tc>
                  <a:txBody>
                    <a:bodyPr/>
                    <a:lstStyle/>
                    <a:p>
                      <a:r>
                        <a:rPr lang="en-GB" sz="1600" dirty="0" err="1">
                          <a:latin typeface="Arial" pitchFamily="34" charset="0"/>
                          <a:cs typeface="Arial" pitchFamily="34" charset="0"/>
                        </a:rPr>
                        <a:t>Laurene</a:t>
                      </a:r>
                      <a:r>
                        <a:rPr lang="en-GB" sz="1600" dirty="0">
                          <a:latin typeface="Arial" pitchFamily="34" charset="0"/>
                          <a:cs typeface="Arial" pitchFamily="34" charset="0"/>
                        </a:rPr>
                        <a:t> and Mark Brown</a:t>
                      </a:r>
                    </a:p>
                  </a:txBody>
                  <a:tcPr marT="45725" marB="45725"/>
                </a:tc>
                <a:extLst>
                  <a:ext uri="{0D108BD9-81ED-4DB2-BD59-A6C34878D82A}">
                    <a16:rowId xmlns="" xmlns:a16="http://schemas.microsoft.com/office/drawing/2014/main" val="10011"/>
                  </a:ext>
                </a:extLst>
              </a:tr>
              <a:tr h="364018">
                <a:tc>
                  <a:txBody>
                    <a:bodyPr/>
                    <a:lstStyle/>
                    <a:p>
                      <a:r>
                        <a:rPr lang="en-GB" sz="1600" dirty="0">
                          <a:latin typeface="Arial" pitchFamily="34" charset="0"/>
                          <a:cs typeface="Arial" pitchFamily="34" charset="0"/>
                        </a:rPr>
                        <a:t>The ADHD Effect on Marriage</a:t>
                      </a:r>
                    </a:p>
                  </a:txBody>
                  <a:tcPr marT="45725" marB="45725"/>
                </a:tc>
                <a:tc>
                  <a:txBody>
                    <a:bodyPr/>
                    <a:lstStyle/>
                    <a:p>
                      <a:r>
                        <a:rPr lang="en-GB" sz="1600" dirty="0">
                          <a:latin typeface="Arial" pitchFamily="34" charset="0"/>
                          <a:cs typeface="Arial" pitchFamily="34" charset="0"/>
                        </a:rPr>
                        <a:t>Mellissa </a:t>
                      </a:r>
                      <a:r>
                        <a:rPr lang="en-GB" sz="1600" dirty="0" err="1">
                          <a:latin typeface="Arial" pitchFamily="34" charset="0"/>
                          <a:cs typeface="Arial" pitchFamily="34" charset="0"/>
                        </a:rPr>
                        <a:t>Orlov</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12"/>
                  </a:ext>
                </a:extLst>
              </a:tr>
              <a:tr h="364018">
                <a:tc>
                  <a:txBody>
                    <a:bodyPr/>
                    <a:lstStyle/>
                    <a:p>
                      <a:r>
                        <a:rPr lang="en-GB" sz="1600" dirty="0">
                          <a:latin typeface="Arial" pitchFamily="34" charset="0"/>
                          <a:cs typeface="Arial" pitchFamily="34" charset="0"/>
                        </a:rPr>
                        <a:t>Self-Help  Skills for People With Autism</a:t>
                      </a:r>
                    </a:p>
                  </a:txBody>
                  <a:tcPr marT="45725" marB="45725"/>
                </a:tc>
                <a:tc>
                  <a:txBody>
                    <a:bodyPr/>
                    <a:lstStyle/>
                    <a:p>
                      <a:r>
                        <a:rPr lang="en-GB" sz="1600" dirty="0">
                          <a:latin typeface="Arial" pitchFamily="34" charset="0"/>
                          <a:cs typeface="Arial" pitchFamily="34" charset="0"/>
                        </a:rPr>
                        <a:t>Stephen Anderson</a:t>
                      </a:r>
                    </a:p>
                  </a:txBody>
                  <a:tcPr marT="45725" marB="45725"/>
                </a:tc>
                <a:extLst>
                  <a:ext uri="{0D108BD9-81ED-4DB2-BD59-A6C34878D82A}">
                    <a16:rowId xmlns="" xmlns:a16="http://schemas.microsoft.com/office/drawing/2014/main" val="10013"/>
                  </a:ext>
                </a:extLst>
              </a:tr>
              <a:tr h="364018">
                <a:tc>
                  <a:txBody>
                    <a:bodyPr/>
                    <a:lstStyle/>
                    <a:p>
                      <a:r>
                        <a:rPr lang="en-GB" sz="1600" dirty="0">
                          <a:latin typeface="Arial" pitchFamily="34" charset="0"/>
                          <a:cs typeface="Arial" pitchFamily="34" charset="0"/>
                        </a:rPr>
                        <a:t>Teenagers</a:t>
                      </a:r>
                      <a:r>
                        <a:rPr lang="en-GB" sz="1600" baseline="0" dirty="0">
                          <a:latin typeface="Arial" pitchFamily="34" charset="0"/>
                          <a:cs typeface="Arial" pitchFamily="34" charset="0"/>
                        </a:rPr>
                        <a:t> with ADHD</a:t>
                      </a:r>
                      <a:endParaRPr lang="en-GB" sz="1600" dirty="0">
                        <a:latin typeface="Arial" pitchFamily="34" charset="0"/>
                        <a:cs typeface="Arial" pitchFamily="34" charset="0"/>
                      </a:endParaRPr>
                    </a:p>
                  </a:txBody>
                  <a:tcPr marT="45725" marB="45725"/>
                </a:tc>
                <a:tc>
                  <a:txBody>
                    <a:bodyPr/>
                    <a:lstStyle/>
                    <a:p>
                      <a:r>
                        <a:rPr lang="en-GB" sz="1600" dirty="0">
                          <a:latin typeface="Arial" pitchFamily="34" charset="0"/>
                          <a:cs typeface="Arial" pitchFamily="34" charset="0"/>
                        </a:rPr>
                        <a:t>Chris Zeigler </a:t>
                      </a:r>
                      <a:r>
                        <a:rPr lang="en-GB" sz="1600" dirty="0" err="1">
                          <a:latin typeface="Arial" pitchFamily="34" charset="0"/>
                          <a:cs typeface="Arial" pitchFamily="34" charset="0"/>
                        </a:rPr>
                        <a:t>Dendy</a:t>
                      </a:r>
                      <a:endParaRPr lang="en-GB" sz="1600" dirty="0">
                        <a:latin typeface="Arial" pitchFamily="34" charset="0"/>
                        <a:cs typeface="Arial" pitchFamily="34" charset="0"/>
                      </a:endParaRPr>
                    </a:p>
                  </a:txBody>
                  <a:tcPr marT="45725" marB="45725"/>
                </a:tc>
                <a:extLst>
                  <a:ext uri="{0D108BD9-81ED-4DB2-BD59-A6C34878D82A}">
                    <a16:rowId xmlns="" xmlns:a16="http://schemas.microsoft.com/office/drawing/2014/main" val="10014"/>
                  </a:ext>
                </a:extLst>
              </a:tr>
              <a:tr h="364018">
                <a:tc>
                  <a:txBody>
                    <a:bodyPr/>
                    <a:lstStyle/>
                    <a:p>
                      <a:r>
                        <a:rPr lang="en-GB" sz="1600" dirty="0">
                          <a:latin typeface="Arial" pitchFamily="34" charset="0"/>
                          <a:cs typeface="Arial" pitchFamily="34" charset="0"/>
                        </a:rPr>
                        <a:t>Survival Guide for Kids with</a:t>
                      </a:r>
                      <a:r>
                        <a:rPr lang="en-GB" sz="1600" baseline="0" dirty="0">
                          <a:latin typeface="Arial" pitchFamily="34" charset="0"/>
                          <a:cs typeface="Arial" pitchFamily="34" charset="0"/>
                        </a:rPr>
                        <a:t> ADHD</a:t>
                      </a:r>
                      <a:endParaRPr lang="en-GB" sz="1600" dirty="0">
                        <a:latin typeface="Arial" pitchFamily="34" charset="0"/>
                        <a:cs typeface="Arial" pitchFamily="34" charset="0"/>
                      </a:endParaRPr>
                    </a:p>
                  </a:txBody>
                  <a:tcPr marT="45725" marB="45725"/>
                </a:tc>
                <a:tc>
                  <a:txBody>
                    <a:bodyPr/>
                    <a:lstStyle/>
                    <a:p>
                      <a:r>
                        <a:rPr lang="en-GB" sz="1600" dirty="0">
                          <a:latin typeface="Arial" pitchFamily="34" charset="0"/>
                          <a:cs typeface="Arial" pitchFamily="34" charset="0"/>
                        </a:rPr>
                        <a:t>John Taylor</a:t>
                      </a:r>
                    </a:p>
                  </a:txBody>
                  <a:tcPr marT="45725" marB="45725"/>
                </a:tc>
                <a:extLst>
                  <a:ext uri="{0D108BD9-81ED-4DB2-BD59-A6C34878D82A}">
                    <a16:rowId xmlns="" xmlns:a16="http://schemas.microsoft.com/office/drawing/2014/main" val="10015"/>
                  </a:ext>
                </a:extLst>
              </a:tr>
              <a:tr h="364018">
                <a:tc>
                  <a:txBody>
                    <a:bodyPr/>
                    <a:lstStyle/>
                    <a:p>
                      <a:r>
                        <a:rPr lang="en-GB" sz="1600" dirty="0">
                          <a:latin typeface="Arial" pitchFamily="34" charset="0"/>
                          <a:cs typeface="Arial" pitchFamily="34" charset="0"/>
                        </a:rPr>
                        <a:t>ADHD Workbook for Kids</a:t>
                      </a:r>
                    </a:p>
                  </a:txBody>
                  <a:tcPr marT="45725" marB="45725"/>
                </a:tc>
                <a:tc>
                  <a:txBody>
                    <a:bodyPr/>
                    <a:lstStyle/>
                    <a:p>
                      <a:r>
                        <a:rPr lang="en-GB" sz="1600" dirty="0">
                          <a:latin typeface="Arial" pitchFamily="34" charset="0"/>
                          <a:cs typeface="Arial" pitchFamily="34" charset="0"/>
                        </a:rPr>
                        <a:t>Lawrence Shapiro</a:t>
                      </a:r>
                    </a:p>
                  </a:txBody>
                  <a:tcPr marT="45725" marB="45725"/>
                </a:tc>
                <a:extLst>
                  <a:ext uri="{0D108BD9-81ED-4DB2-BD59-A6C34878D82A}">
                    <a16:rowId xmlns="" xmlns:a16="http://schemas.microsoft.com/office/drawing/2014/main" val="10016"/>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2400" b="1" dirty="0">
                <a:solidFill>
                  <a:schemeClr val="accent6">
                    <a:lumMod val="60000"/>
                    <a:lumOff val="40000"/>
                  </a:schemeClr>
                </a:solidFill>
                <a:latin typeface="+mn-lt"/>
              </a:rPr>
              <a:t>CLASSROOM BOOK TITLES.</a:t>
            </a:r>
          </a:p>
        </p:txBody>
      </p:sp>
      <p:sp>
        <p:nvSpPr>
          <p:cNvPr id="3" name="Content Placeholder 2"/>
          <p:cNvSpPr>
            <a:spLocks noGrp="1"/>
          </p:cNvSpPr>
          <p:nvPr>
            <p:ph idx="1"/>
          </p:nvPr>
        </p:nvSpPr>
        <p:spPr>
          <a:xfrm>
            <a:off x="457200" y="1412875"/>
            <a:ext cx="8229600" cy="5040313"/>
          </a:xfrm>
        </p:spPr>
        <p:txBody>
          <a:bodyPr/>
          <a:lstStyle/>
          <a:p>
            <a:pPr>
              <a:defRPr/>
            </a:pPr>
            <a:r>
              <a:rPr lang="en-GB" sz="1800" b="1" dirty="0"/>
              <a:t>The Teaching Assistant’s Guide on ADHD.</a:t>
            </a:r>
          </a:p>
          <a:p>
            <a:pPr>
              <a:defRPr/>
            </a:pPr>
            <a:endParaRPr lang="en-GB" sz="1800" b="1" dirty="0"/>
          </a:p>
          <a:p>
            <a:pPr>
              <a:defRPr/>
            </a:pPr>
            <a:r>
              <a:rPr lang="en-GB" sz="1800" b="1" dirty="0"/>
              <a:t>The Teaching Assistant’s Guide on ASD.</a:t>
            </a:r>
          </a:p>
          <a:p>
            <a:pPr>
              <a:defRPr/>
            </a:pPr>
            <a:endParaRPr lang="en-GB" sz="1800" b="1" dirty="0"/>
          </a:p>
          <a:p>
            <a:pPr>
              <a:defRPr/>
            </a:pPr>
            <a:r>
              <a:rPr lang="en-GB" sz="1800" b="1" dirty="0"/>
              <a:t>The Teaching Assistant’s Guide on Dyspraxia.</a:t>
            </a:r>
          </a:p>
          <a:p>
            <a:pPr>
              <a:defRPr/>
            </a:pPr>
            <a:endParaRPr lang="en-GB" sz="1800" b="1" dirty="0"/>
          </a:p>
          <a:p>
            <a:pPr>
              <a:defRPr/>
            </a:pPr>
            <a:r>
              <a:rPr lang="en-GB" sz="1800" b="1" dirty="0"/>
              <a:t>The Teaching Assistant’s Guide on Behaviour in the Classroom.</a:t>
            </a:r>
          </a:p>
          <a:p>
            <a:pPr>
              <a:defRPr/>
            </a:pPr>
            <a:endParaRPr lang="en-GB" sz="1800" b="1" dirty="0"/>
          </a:p>
          <a:p>
            <a:pPr>
              <a:defRPr/>
            </a:pPr>
            <a:r>
              <a:rPr lang="en-GB" sz="1800" b="1" dirty="0"/>
              <a:t>Managing ADHD in School.</a:t>
            </a:r>
          </a:p>
          <a:p>
            <a:pPr>
              <a:defRPr/>
            </a:pPr>
            <a:endParaRPr lang="en-GB" sz="1800" b="1" dirty="0"/>
          </a:p>
          <a:p>
            <a:pPr>
              <a:defRPr/>
            </a:pPr>
            <a:r>
              <a:rPr lang="en-GB" sz="1800" b="1" dirty="0"/>
              <a:t>ADHD In The Schools.</a:t>
            </a:r>
          </a:p>
          <a:p>
            <a:pPr>
              <a:defRPr/>
            </a:pPr>
            <a:endParaRPr lang="en-GB" sz="1800" b="1" dirty="0"/>
          </a:p>
          <a:p>
            <a:pPr>
              <a:defRPr/>
            </a:pPr>
            <a:r>
              <a:rPr lang="en-GB" sz="1800" b="1" dirty="0"/>
              <a:t>Teach and Manage Children with ADHD.</a:t>
            </a:r>
          </a:p>
          <a:p>
            <a:pPr>
              <a:buFontTx/>
              <a:buNone/>
              <a:defRPr/>
            </a:pPr>
            <a:endParaRPr lang="en-GB" sz="1800" b="1" dirty="0"/>
          </a:p>
          <a:p>
            <a:pPr>
              <a:buFontTx/>
              <a:buNone/>
              <a:defRPr/>
            </a:pPr>
            <a:r>
              <a:rPr lang="en-GB" sz="1800" b="1" dirty="0"/>
              <a:t>                                     </a:t>
            </a:r>
            <a:r>
              <a:rPr lang="en-GB" sz="1600" b="1" dirty="0"/>
              <a:t>Source:  Book Depository.        </a:t>
            </a:r>
            <a:r>
              <a:rPr lang="en-GB" sz="1600" b="1" dirty="0">
                <a:solidFill>
                  <a:schemeClr val="accent6">
                    <a:lumMod val="60000"/>
                    <a:lumOff val="40000"/>
                  </a:schemeClr>
                </a:solidFill>
              </a:rPr>
              <a:t> bookdepository.com</a:t>
            </a:r>
            <a:endParaRPr lang="en-GB" sz="1800" b="1" dirty="0">
              <a:solidFill>
                <a:schemeClr val="accent6">
                  <a:lumMod val="60000"/>
                  <a:lumOff val="40000"/>
                </a:schemeClr>
              </a:solidFill>
            </a:endParaRPr>
          </a:p>
          <a:p>
            <a:pPr>
              <a:defRPr/>
            </a:pPr>
            <a:endParaRPr lang="en-GB" sz="1800" b="1" dirty="0"/>
          </a:p>
        </p:txBody>
      </p:sp>
    </p:spTree>
  </p:cSld>
  <p:clrMapOvr>
    <a:masterClrMapping/>
  </p:clrMapOvr>
</p:sld>
</file>

<file path=ppt/theme/theme1.xml><?xml version="1.0" encoding="utf-8"?>
<a:theme xmlns:a="http://schemas.openxmlformats.org/drawingml/2006/main" name="Default Design">
  <a:themeElements>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4316</TotalTime>
  <Words>7662</Words>
  <Application>Microsoft Office PowerPoint</Application>
  <PresentationFormat>On-screen Show (4:3)</PresentationFormat>
  <Paragraphs>973</Paragraphs>
  <Slides>105</Slides>
  <Notes>1</Notes>
  <HiddenSlides>0</HiddenSlides>
  <MMClips>0</MMClips>
  <ScaleCrop>false</ScaleCrop>
  <HeadingPairs>
    <vt:vector size="4" baseType="variant">
      <vt:variant>
        <vt:lpstr>Theme</vt:lpstr>
      </vt:variant>
      <vt:variant>
        <vt:i4>1</vt:i4>
      </vt:variant>
      <vt:variant>
        <vt:lpstr>Slide Titles</vt:lpstr>
      </vt:variant>
      <vt:variant>
        <vt:i4>105</vt:i4>
      </vt:variant>
    </vt:vector>
  </HeadingPairs>
  <TitlesOfParts>
    <vt:vector size="106" baseType="lpstr">
      <vt:lpstr>Default Design</vt:lpstr>
      <vt:lpstr>WORKING TOGETHER to bring about change……………..</vt:lpstr>
      <vt:lpstr>This work is subject to Copyright Laws……….</vt:lpstr>
      <vt:lpstr>Attention Deficit Hyperactivity Disorder (ADHD)</vt:lpstr>
      <vt:lpstr>Core features of ADHD/ADD </vt:lpstr>
      <vt:lpstr>PowerPoint Presentation</vt:lpstr>
      <vt:lpstr>PowerPoint Presentation</vt:lpstr>
      <vt:lpstr>Impact of ADHD on the Family</vt:lpstr>
      <vt:lpstr>Impact On Parents</vt:lpstr>
      <vt:lpstr>Impact On Siblings</vt:lpstr>
      <vt:lpstr>PowerPoint Presentation</vt:lpstr>
      <vt:lpstr>PowerPoint Presentation</vt:lpstr>
      <vt:lpstr>CHILDREN’S QUOTES.    Information taken from a survey by ADDISS in 2004.</vt:lpstr>
      <vt:lpstr>PARENTS CONCERNS ABOUT SCHOOL Information from the ADDiSS survey 2004.</vt:lpstr>
      <vt:lpstr>PowerPoint Presentation</vt:lpstr>
      <vt:lpstr>Other  MENTAL HEALTH DIFFICULTIES contd………. </vt:lpstr>
      <vt:lpstr>Did you know……..</vt:lpstr>
      <vt:lpstr>CHILD’S PERSPECTIVE  OF ADHD</vt:lpstr>
      <vt:lpstr> </vt:lpstr>
      <vt:lpstr>CONFUSED.</vt:lpstr>
      <vt:lpstr>STUPID. </vt:lpstr>
      <vt:lpstr>FRUSTRATED.</vt:lpstr>
      <vt:lpstr>ANXIOUS/STRESSED OUT.</vt:lpstr>
      <vt:lpstr>SCARED.</vt:lpstr>
      <vt:lpstr>ANGRY.</vt:lpstr>
      <vt:lpstr>PowerPoint Presentation</vt:lpstr>
      <vt:lpstr>What problems does your ADHD cause you in school?</vt:lpstr>
      <vt:lpstr>How does having ADHD make you feel?</vt:lpstr>
      <vt:lpstr>How do you think your ADHD makes teachers feel?</vt:lpstr>
      <vt:lpstr>What could teachers do more to help you in the classroom?</vt:lpstr>
      <vt:lpstr>What advice could you give new ADHD Pupils coming into this school?</vt:lpstr>
      <vt:lpstr>PowerPoint Presentation</vt:lpstr>
      <vt:lpstr>PowerPoint Presentation</vt:lpstr>
      <vt:lpstr>PowerPoint Presentation</vt:lpstr>
      <vt:lpstr>LINKS BETWEEN YOUTH OFFENDING AND ADHD.</vt:lpstr>
      <vt:lpstr>CONNECTIONS BETWEEN FIRE STARTING AND ADHD</vt:lpstr>
      <vt:lpstr>ADHD and RISKS.</vt:lpstr>
      <vt:lpstr>HYPERACUSIS.</vt:lpstr>
      <vt:lpstr>HYPERACUSIS contd…………..</vt:lpstr>
      <vt:lpstr>OCULAR MOTOR APRAXIA</vt:lpstr>
      <vt:lpstr>LONG TERM OUTLOOK of HAVING ADHD.</vt:lpstr>
      <vt:lpstr>LONG TERM OUTLOOK contd……………………………..</vt:lpstr>
      <vt:lpstr>LONG TERM OUTLOOK  contd…………...</vt:lpstr>
      <vt:lpstr>POSITIVE CHARACTERISTICS of ADHD………</vt:lpstr>
      <vt:lpstr>  </vt:lpstr>
      <vt:lpstr>What was Secondary School like when you first started?</vt:lpstr>
      <vt:lpstr>How does your ADHD cause you problems at Darland School ?</vt:lpstr>
      <vt:lpstr>ADHD is hard work…………..  Students with ADHD can place many demands on your time and energy. The constant interruptions, need for repeated instructions and close supervision can be taxing.      </vt:lpstr>
      <vt:lpstr>ADHD or SLEEP DISTURBANCE?</vt:lpstr>
      <vt:lpstr>PowerPoint Presentation</vt:lpstr>
      <vt:lpstr>POSSIBLE NEGATIVE THOUGHTS ABOUT A SITUATION:</vt:lpstr>
      <vt:lpstr>SUCH NEGATIVE THOUGHTS AND INTERPRETATIONS TEND TO RESULT IN:</vt:lpstr>
      <vt:lpstr>USING ALTERNATIVE THOUGHTS CAN BE HELPFUL:</vt:lpstr>
      <vt:lpstr>PowerPoint Presentation</vt:lpstr>
      <vt:lpstr>PowerPoint Presentation</vt:lpstr>
      <vt:lpstr>PowerPoint Presentation</vt:lpstr>
      <vt:lpstr>PowerPoint Presentation</vt:lpstr>
      <vt:lpstr>PowerPoint Presentation</vt:lpstr>
      <vt:lpstr>SEATING………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 need some help please”</vt:lpstr>
      <vt:lpstr>VERBAL INTERUPTIONS</vt:lpstr>
      <vt:lpstr>CHATTER TRACKER</vt:lpstr>
      <vt:lpstr>PowerPoint Presentation</vt:lpstr>
      <vt:lpstr>PowerPoint Presentation</vt:lpstr>
      <vt:lpstr>PowerPoint Presentation</vt:lpstr>
      <vt:lpstr>PowerPoint Presentation</vt:lpstr>
      <vt:lpstr>PowerPoint Presentation</vt:lpstr>
      <vt:lpstr>When I’m Stuck………….</vt:lpstr>
      <vt:lpstr> NAME OF PUPIL:   James Carrey.   YEAR GROUP:   NY10    </vt:lpstr>
      <vt:lpstr>What can the teacher’s do to help?</vt:lpstr>
      <vt:lpstr>What can you do to help yourself?</vt:lpstr>
      <vt:lpstr>What help can you get at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a YELLOW and RED card system.</vt:lpstr>
      <vt:lpstr>PowerPoint Presentation</vt:lpstr>
      <vt:lpstr>PowerPoint Presentation</vt:lpstr>
      <vt:lpstr>According to diagnostic guidelines: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SHARING INFORMATION WITH SCHOOL……….</vt:lpstr>
      <vt:lpstr>RECOMMENDED BOOKS</vt:lpstr>
      <vt:lpstr>PowerPoint Presentation</vt:lpstr>
      <vt:lpstr>RECOMMENDED BOOKS</vt:lpstr>
      <vt:lpstr>CLASSROOM BOOK TITLES.</vt:lpstr>
    </vt:vector>
  </TitlesOfParts>
  <Company>Conwy &amp; Denbighshire NHS Trust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gu074048</dc:creator>
  <cp:lastModifiedBy>N Sweeney</cp:lastModifiedBy>
  <cp:revision>375</cp:revision>
  <cp:lastPrinted>2018-02-23T14:22:14Z</cp:lastPrinted>
  <dcterms:created xsi:type="dcterms:W3CDTF">2009-12-31T10:02:42Z</dcterms:created>
  <dcterms:modified xsi:type="dcterms:W3CDTF">2018-05-02T11:22:05Z</dcterms:modified>
</cp:coreProperties>
</file>