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20306B-2580-4953-8582-8974F1822273}" v="134" dt="2023-03-08T12:27:01.655"/>
    <p1510:client id="{0283C0AE-A2DD-4795-8931-D3AB180A3250}" v="376" dt="2023-07-14T10:20:39.066"/>
    <p1510:client id="{0953FFA9-27DE-43AC-9214-A858FCF2FCC1}" v="8" dt="2023-03-07T10:56:34.526"/>
    <p1510:client id="{10510786-006D-4B9C-AE6A-26E6059FF526}" v="71" dt="2023-03-07T11:59:14.906"/>
    <p1510:client id="{5A0953BB-F4C4-47A1-9AF2-1E1E620A1172}" v="34" dt="2023-03-07T10:57:48.569"/>
    <p1510:client id="{6594E35B-5E18-40E2-8B71-77585FF1FD56}" v="127" dt="2023-03-07T11:26:43.385"/>
    <p1510:client id="{70F53D7B-6DD4-4831-A645-B402D2A638EA}" v="14" dt="2021-05-19T18:16:33.032"/>
    <p1510:client id="{80407E23-E376-4C4D-A84C-8EDB77AFCE77}" v="133" dt="2023-03-07T11:04:38.835"/>
    <p1510:client id="{A5A21349-4E56-4D3E-861E-5ABFB9C45249}" v="26" dt="2023-03-07T10:43:54.299"/>
    <p1510:client id="{C9C384D3-EFD9-4FFA-89A5-B60228B4DC0D}" v="6" dt="2023-03-07T11:23:39.475"/>
    <p1510:client id="{FE2664FC-5B49-495B-9251-C6C176807EB3}" v="109" dt="2023-03-07T11:19:57.146"/>
  </p1510:revLst>
</p1510:revInfo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0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065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142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045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78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110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58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549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273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315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623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0E0D5-C399-44AA-9550-8DD1E8CC263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888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0D5-C399-44AA-9550-8DD1E8CC263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2622B-2D84-4302-B583-40FA2EEBE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241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66842" y="-282679"/>
            <a:ext cx="7772400" cy="576064"/>
          </a:xfrm>
        </p:spPr>
        <p:txBody>
          <a:bodyPr>
            <a:normAutofit/>
          </a:bodyPr>
          <a:lstStyle/>
          <a:p>
            <a:pPr algn="l"/>
            <a:r>
              <a:rPr lang="en-GB" sz="1600" b="1" dirty="0">
                <a:solidFill>
                  <a:srgbClr val="00B050"/>
                </a:solidFill>
              </a:rPr>
              <a:t>Geography Long Term Plan 2023-24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767383"/>
              </p:ext>
            </p:extLst>
          </p:nvPr>
        </p:nvGraphicFramePr>
        <p:xfrm>
          <a:off x="13369" y="315777"/>
          <a:ext cx="12128103" cy="649491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55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243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796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68827">
                  <a:extLst>
                    <a:ext uri="{9D8B030D-6E8A-4147-A177-3AD203B41FA5}">
                      <a16:colId xmlns:a16="http://schemas.microsoft.com/office/drawing/2014/main" val="3998013298"/>
                    </a:ext>
                  </a:extLst>
                </a:gridCol>
              </a:tblGrid>
              <a:tr h="189045">
                <a:tc>
                  <a:txBody>
                    <a:bodyPr/>
                    <a:lstStyle/>
                    <a:p>
                      <a:endParaRPr lang="en-GB" sz="700">
                        <a:latin typeface="Twinkl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winkl"/>
                        </a:rPr>
                        <a:t>Autumn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latin typeface="+mn-lt"/>
                        </a:rPr>
                        <a:t>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latin typeface="Calibri"/>
                        </a:rPr>
                        <a:t>Summer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2421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dk1"/>
                          </a:solidFill>
                          <a:latin typeface="Twinkl"/>
                        </a:rPr>
                        <a:t>EYFS</a:t>
                      </a:r>
                      <a:endParaRPr lang="en-GB" sz="1400" b="1">
                        <a:solidFill>
                          <a:schemeClr val="tx1"/>
                        </a:solidFill>
                        <a:latin typeface="Twink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400" b="0" i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Marvellous Me! </a:t>
                      </a:r>
                    </a:p>
                    <a:p>
                      <a:pPr algn="ctr" rtl="0" fontAlgn="base"/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fieldwork in the school grounds and seasonal changes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</a:rPr>
                        <a:t>Come Outside!</a:t>
                      </a:r>
                    </a:p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life on the farm </a:t>
                      </a:r>
                    </a:p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</a:rPr>
                        <a:t>Fun at the Seaside</a:t>
                      </a:r>
                    </a:p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 seaside towns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rgbClr val="FF0000"/>
                          </a:solidFill>
                        </a:rPr>
                        <a:t>Imagine That!</a:t>
                      </a:r>
                    </a:p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comparing British and African animals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141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Twinkl"/>
                        </a:rPr>
                        <a:t>Year 1</a:t>
                      </a:r>
                    </a:p>
                    <a:p>
                      <a:pPr lvl="0" algn="ctr">
                        <a:buNone/>
                      </a:pPr>
                      <a:endParaRPr lang="en-GB" sz="1400" b="1" dirty="0">
                        <a:latin typeface="Twink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>
                          <a:solidFill>
                            <a:srgbClr val="FF0000"/>
                          </a:solidFill>
                          <a:latin typeface="Calibri"/>
                        </a:rPr>
                        <a:t>We Are Proud of Our School!</a:t>
                      </a:r>
                    </a:p>
                    <a:p>
                      <a:pPr algn="ctr"/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alibri"/>
                        </a:rPr>
                        <a:t>fieldwork in the school grounds and seasonal changes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FF0000"/>
                          </a:solidFill>
                          <a:latin typeface="+mn-lt"/>
                          <a:cs typeface="Arial" panose="020B0604020202020204" pitchFamily="34" charset="0"/>
                        </a:rPr>
                        <a:t>We Are Proud to be British!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UK countries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and cities and seasonal changes</a:t>
                      </a:r>
                      <a:endParaRPr lang="en-US" sz="14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US" sz="1400" b="1" dirty="0">
                        <a:solidFill>
                          <a:srgbClr val="00B0F0"/>
                        </a:solidFill>
                        <a:latin typeface="Twink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Polar Opposites</a:t>
                      </a:r>
                    </a:p>
                    <a:p>
                      <a:pPr algn="ctr"/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hot and cold places of the earth including continents and oceans and seasonal changes</a:t>
                      </a:r>
                      <a:endParaRPr lang="en-US" sz="1400" b="0" dirty="0">
                        <a:solidFill>
                          <a:srgbClr val="FF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14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 b="1" dirty="0">
                          <a:latin typeface="Twinkl"/>
                        </a:rPr>
                        <a:t>Year 1/2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baseline="0" noProof="0" dirty="0">
                          <a:solidFill>
                            <a:srgbClr val="FF0000"/>
                          </a:solidFill>
                          <a:latin typeface="Calibri"/>
                        </a:rPr>
                        <a:t>We Are Proud of Our School and Our Wicked Weather!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400" b="0" i="0" u="none" strike="noStrike" baseline="0" noProof="0" dirty="0">
                          <a:solidFill>
                            <a:schemeClr val="tx1"/>
                          </a:solidFill>
                          <a:latin typeface="Calibri"/>
                        </a:rPr>
                        <a:t>fieldwork in the school grounds and seasonal changes</a:t>
                      </a:r>
                      <a:endParaRPr lang="en-US" sz="1400" b="0" i="0" u="none" strike="noStrike" baseline="0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dirty="0">
                          <a:solidFill>
                            <a:srgbClr val="FF0000"/>
                          </a:solidFill>
                          <a:latin typeface="Calibri"/>
                        </a:rPr>
                        <a:t>Bright Lights Big City!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alibri"/>
                        </a:rPr>
                        <a:t>Capital Cities of the 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 b="0" i="0" kern="12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Land Ahoy!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Continents and Oceans</a:t>
                      </a:r>
                      <a:endParaRPr lang="en-GB" sz="1400" b="0" i="0" kern="1200" dirty="0">
                        <a:solidFill>
                          <a:srgbClr val="FF0000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5078473"/>
                  </a:ext>
                </a:extLst>
              </a:tr>
              <a:tr h="655052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winkl"/>
                          <a:cs typeface="Calibri" panose="020F0502020204030204" pitchFamily="34" charset="0"/>
                        </a:rPr>
                        <a:t>Year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>
                          <a:solidFill>
                            <a:srgbClr val="FF0000"/>
                          </a:solidFill>
                          <a:latin typeface="+mn-lt"/>
                        </a:rPr>
                        <a:t>Our Wicked Weather!</a:t>
                      </a:r>
                    </a:p>
                    <a:p>
                      <a:pPr algn="ctr"/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seasonal and daily weather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Tx/>
                        <a:buNone/>
                      </a:pPr>
                      <a:r>
                        <a:rPr lang="en-US" sz="1400" b="0" baseline="0" dirty="0">
                          <a:solidFill>
                            <a:srgbClr val="FF0000"/>
                          </a:solidFill>
                          <a:latin typeface="+mn-lt"/>
                        </a:rPr>
                        <a:t>Home Sweet Home</a:t>
                      </a:r>
                    </a:p>
                    <a:p>
                      <a:pPr marL="0" indent="0" algn="ctr">
                        <a:buFontTx/>
                        <a:buNone/>
                      </a:pP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+mn-lt"/>
                        </a:rPr>
                        <a:t>small area in the 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FF0000"/>
                          </a:solidFill>
                          <a:latin typeface="+mn-lt"/>
                        </a:rPr>
                        <a:t>Zambia</a:t>
                      </a:r>
                    </a:p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n-lt"/>
                        </a:rPr>
                        <a:t>Non-European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+mn-lt"/>
                        </a:rPr>
                        <a:t> contrasting locality</a:t>
                      </a:r>
                      <a:endParaRPr lang="en-US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5875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winkl"/>
                        </a:rPr>
                        <a:t>Year</a:t>
                      </a:r>
                      <a:r>
                        <a:rPr lang="en-US" sz="1400" b="1" baseline="0" dirty="0">
                          <a:latin typeface="Twinkl"/>
                        </a:rPr>
                        <a:t> 3</a:t>
                      </a:r>
                      <a:endParaRPr lang="en-US" sz="1400" b="1" dirty="0">
                        <a:latin typeface="Twinkl"/>
                      </a:endParaRPr>
                    </a:p>
                    <a:p>
                      <a:pPr algn="ctr"/>
                      <a:endParaRPr lang="en-US" sz="700" b="1" dirty="0">
                        <a:latin typeface="Twinkl"/>
                      </a:endParaRPr>
                    </a:p>
                    <a:p>
                      <a:pPr algn="ctr"/>
                      <a:endParaRPr lang="en-US" sz="700" b="1" dirty="0">
                        <a:latin typeface="Twinkl"/>
                      </a:endParaRPr>
                    </a:p>
                    <a:p>
                      <a:pPr algn="ctr"/>
                      <a:endParaRPr lang="en-US" sz="700" b="1" dirty="0">
                        <a:latin typeface="Twink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 Place Like Home</a:t>
                      </a:r>
                    </a:p>
                    <a:p>
                      <a:pPr algn="ctr"/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 local study of housing development in Lower Darwen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 err="1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Marvellous</a:t>
                      </a:r>
                      <a:r>
                        <a:rPr lang="en-US" sz="1400" b="0" baseline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Mountains</a:t>
                      </a:r>
                    </a:p>
                    <a:p>
                      <a:pPr algn="ctr"/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mountains in the 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>
                          <a:solidFill>
                            <a:srgbClr val="FF0000"/>
                          </a:solidFill>
                          <a:latin typeface="+mn-lt"/>
                        </a:rPr>
                        <a:t>Climates Around the World</a:t>
                      </a:r>
                    </a:p>
                    <a:p>
                      <a:pPr algn="ctr"/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+mn-lt"/>
                        </a:rPr>
                        <a:t>climate zones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2462286"/>
                  </a:ext>
                </a:extLst>
              </a:tr>
              <a:tr h="64168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1" dirty="0">
                          <a:latin typeface="Twinkl"/>
                        </a:rPr>
                        <a:t>Year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Reduce, Reuse, Recycle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rubbish and recycling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Raging Rivers!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rivers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>
                        <a:buFontTx/>
                        <a:buNone/>
                      </a:pPr>
                      <a:r>
                        <a:rPr lang="en-US" sz="1400" b="0" baseline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Vive La France!</a:t>
                      </a:r>
                    </a:p>
                    <a:p>
                      <a:pPr marL="0" lvl="0" indent="0" algn="ctr">
                        <a:buFontTx/>
                        <a:buNone/>
                      </a:pPr>
                      <a:r>
                        <a:rPr lang="en-US" sz="1400" b="0" baseline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region in a European country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8354751"/>
                  </a:ext>
                </a:extLst>
              </a:tr>
              <a:tr h="757042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1" baseline="0" dirty="0">
                          <a:latin typeface="Twinkl"/>
                        </a:rPr>
                        <a:t>Year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Village Views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 Local Study of Lower Darwen</a:t>
                      </a:r>
                    </a:p>
                    <a:p>
                      <a:pPr lvl="0" algn="ctr">
                        <a:buNone/>
                      </a:pPr>
                      <a:endParaRPr lang="en-US" sz="14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lvl="0" algn="ctr">
                        <a:buNone/>
                      </a:pPr>
                      <a:endParaRPr lang="en-US" sz="14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baseline="0" noProof="0" dirty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 the Moos and Udder Moos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400" b="0" i="0" u="none" strike="noStrike" baseline="0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geography of the UK/farming and UK foods</a:t>
                      </a:r>
                    </a:p>
                    <a:p>
                      <a:pPr lvl="0" algn="ctr">
                        <a:buNone/>
                      </a:pPr>
                      <a:endParaRPr lang="en-US" sz="1400" b="0" i="0" u="none" strike="noStrike" baseline="0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400" b="0" i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Route 66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region in a North and South American country</a:t>
                      </a:r>
                      <a:endParaRPr lang="en-US" sz="1400" b="0" dirty="0">
                        <a:solidFill>
                          <a:srgbClr val="FF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7132615"/>
                  </a:ext>
                </a:extLst>
              </a:tr>
              <a:tr h="53473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1" dirty="0">
                          <a:latin typeface="Twinkl"/>
                        </a:rPr>
                        <a:t>Year 6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endParaRPr lang="en-US" sz="1400" b="1" dirty="0">
                        <a:latin typeface="Twink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baseline="0" noProof="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Darwen Live!</a:t>
                      </a:r>
                      <a:endParaRPr lang="en-US" dirty="0">
                        <a:solidFill>
                          <a:srgbClr val="FF0000"/>
                        </a:solidFill>
                        <a:latin typeface="Calibri"/>
                        <a:cs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1400" b="0" i="0" u="none" strike="noStrike" baseline="0" noProof="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A local study of the town of Darwen.</a:t>
                      </a:r>
                      <a:endParaRPr lang="en-US" dirty="0">
                        <a:latin typeface="Calibri"/>
                        <a:cs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baseline="0" noProof="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Oh I Do Like to be Beside the Seaside!</a:t>
                      </a:r>
                      <a:endParaRPr lang="en-US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baseline="0" noProof="0" dirty="0">
                          <a:solidFill>
                            <a:schemeClr val="tx1"/>
                          </a:solidFill>
                          <a:latin typeface="Calibri"/>
                          <a:cs typeface="Calibri"/>
                        </a:rPr>
                        <a:t>seaside towns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0" i="0" u="none" strike="noStrike" baseline="0" noProof="0" dirty="0">
                          <a:solidFill>
                            <a:srgbClr val="FF0000"/>
                          </a:solidFill>
                          <a:latin typeface="+mn-lt"/>
                        </a:rPr>
                        <a:t>Trusted Trade</a:t>
                      </a:r>
                      <a:endParaRPr lang="en-US"/>
                    </a:p>
                    <a:p>
                      <a:pPr lvl="0" algn="ctr">
                        <a:buNone/>
                      </a:pPr>
                      <a:r>
                        <a:rPr lang="en-US" sz="1400" b="0" i="0" u="none" strike="noStrike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World Trade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91275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5543" y="-442"/>
            <a:ext cx="690535" cy="690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935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olderType xmlns="31c092e2-4d77-43f8-8889-d94f53a58651" xsi:nil="true"/>
    <TaxCatchAll xmlns="a0e9d290-cca5-4cd6-8f85-02200d88f9dd" xsi:nil="true"/>
    <Templates xmlns="31c092e2-4d77-43f8-8889-d94f53a58651" xsi:nil="true"/>
    <Members xmlns="31c092e2-4d77-43f8-8889-d94f53a58651">
      <UserInfo>
        <DisplayName/>
        <AccountId xsi:nil="true"/>
        <AccountType/>
      </UserInfo>
    </Members>
    <Invited_Members xmlns="31c092e2-4d77-43f8-8889-d94f53a58651" xsi:nil="true"/>
    <IsNotebookLocked xmlns="31c092e2-4d77-43f8-8889-d94f53a58651" xsi:nil="true"/>
    <CultureName xmlns="31c092e2-4d77-43f8-8889-d94f53a58651" xsi:nil="true"/>
    <Owner xmlns="31c092e2-4d77-43f8-8889-d94f53a58651">
      <UserInfo>
        <DisplayName/>
        <AccountId xsi:nil="true"/>
        <AccountType/>
      </UserInfo>
    </Owner>
    <Leaders xmlns="31c092e2-4d77-43f8-8889-d94f53a58651">
      <UserInfo>
        <DisplayName/>
        <AccountId xsi:nil="true"/>
        <AccountType/>
      </UserInfo>
    </Leaders>
    <lcf76f155ced4ddcb4097134ff3c332f xmlns="31c092e2-4d77-43f8-8889-d94f53a58651">
      <Terms xmlns="http://schemas.microsoft.com/office/infopath/2007/PartnerControls"/>
    </lcf76f155ced4ddcb4097134ff3c332f>
    <Member_Groups xmlns="31c092e2-4d77-43f8-8889-d94f53a58651">
      <UserInfo>
        <DisplayName/>
        <AccountId xsi:nil="true"/>
        <AccountType/>
      </UserInfo>
    </Member_Groups>
    <NotebookType xmlns="31c092e2-4d77-43f8-8889-d94f53a58651" xsi:nil="true"/>
    <DefaultSectionNames xmlns="31c092e2-4d77-43f8-8889-d94f53a58651" xsi:nil="true"/>
    <Is_Collaboration_Space_Locked xmlns="31c092e2-4d77-43f8-8889-d94f53a58651" xsi:nil="true"/>
    <LMS_Mappings xmlns="31c092e2-4d77-43f8-8889-d94f53a58651" xsi:nil="true"/>
    <Has_Leaders_Only_SectionGroup xmlns="31c092e2-4d77-43f8-8889-d94f53a58651" xsi:nil="true"/>
    <Teams_Channel_Section_Location xmlns="31c092e2-4d77-43f8-8889-d94f53a58651" xsi:nil="true"/>
    <Invited_Leaders xmlns="31c092e2-4d77-43f8-8889-d94f53a58651" xsi:nil="true"/>
    <Distribution_Groups xmlns="31c092e2-4d77-43f8-8889-d94f53a58651" xsi:nil="true"/>
    <Math_Settings xmlns="31c092e2-4d77-43f8-8889-d94f53a58651" xsi:nil="true"/>
    <Self_Registration_Enabled xmlns="31c092e2-4d77-43f8-8889-d94f53a58651" xsi:nil="true"/>
    <AppVersion xmlns="31c092e2-4d77-43f8-8889-d94f53a58651" xsi:nil="true"/>
    <TeamsChannelId xmlns="31c092e2-4d77-43f8-8889-d94f53a58651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7A36B5F4FA0043848DC927713BF201" ma:contentTypeVersion="38" ma:contentTypeDescription="Create a new document." ma:contentTypeScope="" ma:versionID="f58cc9a89e15fc1d387da0b617e73cfc">
  <xsd:schema xmlns:xsd="http://www.w3.org/2001/XMLSchema" xmlns:xs="http://www.w3.org/2001/XMLSchema" xmlns:p="http://schemas.microsoft.com/office/2006/metadata/properties" xmlns:ns2="31c092e2-4d77-43f8-8889-d94f53a58651" xmlns:ns3="a0e9d290-cca5-4cd6-8f85-02200d88f9dd" targetNamespace="http://schemas.microsoft.com/office/2006/metadata/properties" ma:root="true" ma:fieldsID="b645f99277d14f2b217507da7e30eb51" ns2:_="" ns3:_="">
    <xsd:import namespace="31c092e2-4d77-43f8-8889-d94f53a58651"/>
    <xsd:import namespace="a0e9d290-cca5-4cd6-8f85-02200d88f9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Leaders" minOccurs="0"/>
                <xsd:element ref="ns2:Members" minOccurs="0"/>
                <xsd:element ref="ns2:Member_Groups" minOccurs="0"/>
                <xsd:element ref="ns2:Distribution_Groups" minOccurs="0"/>
                <xsd:element ref="ns2:LMS_Mappings" minOccurs="0"/>
                <xsd:element ref="ns2:Invited_Leaders" minOccurs="0"/>
                <xsd:element ref="ns2:Invited_Members" minOccurs="0"/>
                <xsd:element ref="ns2:Self_Registration_Enabled" minOccurs="0"/>
                <xsd:element ref="ns2:Has_Leaders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c092e2-4d77-43f8-8889-d94f53a5865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NotebookType" ma:index="19" nillable="true" ma:displayName="Notebook Type" ma:internalName="NotebookType">
      <xsd:simpleType>
        <xsd:restriction base="dms:Text"/>
      </xsd:simpleType>
    </xsd:element>
    <xsd:element name="FolderType" ma:index="20" nillable="true" ma:displayName="Folder Type" ma:internalName="FolderType">
      <xsd:simpleType>
        <xsd:restriction base="dms:Text"/>
      </xsd:simpleType>
    </xsd:element>
    <xsd:element name="CultureName" ma:index="21" nillable="true" ma:displayName="Culture Name" ma:internalName="CultureName">
      <xsd:simpleType>
        <xsd:restriction base="dms:Text"/>
      </xsd:simpleType>
    </xsd:element>
    <xsd:element name="AppVersion" ma:index="22" nillable="true" ma:displayName="App Version" ma:internalName="AppVersion">
      <xsd:simpleType>
        <xsd:restriction base="dms:Text"/>
      </xsd:simpleType>
    </xsd:element>
    <xsd:element name="TeamsChannelId" ma:index="23" nillable="true" ma:displayName="Teams Channel Id" ma:internalName="TeamsChannelId">
      <xsd:simpleType>
        <xsd:restriction base="dms:Text"/>
      </xsd:simpleType>
    </xsd:element>
    <xsd:element name="Owner" ma:index="24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5" nillable="true" ma:displayName="Math Settings" ma:internalName="Math_Settings">
      <xsd:simpleType>
        <xsd:restriction base="dms:Text"/>
      </xsd:simpleType>
    </xsd:element>
    <xsd:element name="DefaultSectionNames" ma:index="26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7" nillable="true" ma:displayName="Templates" ma:internalName="Templates">
      <xsd:simpleType>
        <xsd:restriction base="dms:Note">
          <xsd:maxLength value="255"/>
        </xsd:restriction>
      </xsd:simpleType>
    </xsd:element>
    <xsd:element name="Leaders" ma:index="28" nillable="true" ma:displayName="Leaders" ma:internalName="Lead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s" ma:index="29" nillable="true" ma:displayName="Members" ma:internalName="Memb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mber_Groups" ma:index="30" nillable="true" ma:displayName="Member Groups" ma:internalName="Member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1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2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Leaders" ma:index="33" nillable="true" ma:displayName="Invited Leaders" ma:internalName="Invited_Leaders">
      <xsd:simpleType>
        <xsd:restriction base="dms:Note">
          <xsd:maxLength value="255"/>
        </xsd:restriction>
      </xsd:simpleType>
    </xsd:element>
    <xsd:element name="Invited_Members" ma:index="34" nillable="true" ma:displayName="Invited Members" ma:internalName="Invited_Members">
      <xsd:simpleType>
        <xsd:restriction base="dms:Note">
          <xsd:maxLength value="255"/>
        </xsd:restriction>
      </xsd:simpleType>
    </xsd:element>
    <xsd:element name="Self_Registration_Enabled" ma:index="35" nillable="true" ma:displayName="Self Registration Enabled" ma:internalName="Self_Registration_Enabled">
      <xsd:simpleType>
        <xsd:restriction base="dms:Boolean"/>
      </xsd:simpleType>
    </xsd:element>
    <xsd:element name="Has_Leaders_Only_SectionGroup" ma:index="36" nillable="true" ma:displayName="Has Leaders Only SectionGroup" ma:internalName="Has_Leaders_Only_SectionGroup">
      <xsd:simpleType>
        <xsd:restriction base="dms:Boolean"/>
      </xsd:simpleType>
    </xsd:element>
    <xsd:element name="Is_Collaboration_Space_Locked" ma:index="37" nillable="true" ma:displayName="Is Collaboration Space Locked" ma:internalName="Is_Collaboration_Space_Locked">
      <xsd:simpleType>
        <xsd:restriction base="dms:Boolean"/>
      </xsd:simpleType>
    </xsd:element>
    <xsd:element name="IsNotebookLocked" ma:index="38" nillable="true" ma:displayName="Is Notebook Locked" ma:internalName="IsNotebookLocked">
      <xsd:simpleType>
        <xsd:restriction base="dms:Boolean"/>
      </xsd:simpleType>
    </xsd:element>
    <xsd:element name="Teams_Channel_Section_Location" ma:index="39" nillable="true" ma:displayName="Teams Channel Section Location" ma:internalName="Teams_Channel_Section_Location">
      <xsd:simpleType>
        <xsd:restriction base="dms:Text"/>
      </xsd:simpleType>
    </xsd:element>
    <xsd:element name="lcf76f155ced4ddcb4097134ff3c332f" ma:index="43" nillable="true" ma:taxonomy="true" ma:internalName="lcf76f155ced4ddcb4097134ff3c332f" ma:taxonomyFieldName="MediaServiceImageTags" ma:displayName="Image Tags" ma:readOnly="false" ma:fieldId="{5cf76f15-5ced-4ddc-b409-7134ff3c332f}" ma:taxonomyMulti="true" ma:sspId="01978e6f-72ac-42ed-9b95-0df37a0e3be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e9d290-cca5-4cd6-8f85-02200d88f9dd" elementFormDefault="qualified">
    <xsd:import namespace="http://schemas.microsoft.com/office/2006/documentManagement/types"/>
    <xsd:import namespace="http://schemas.microsoft.com/office/infopath/2007/PartnerControls"/>
    <xsd:element name="SharedWithUsers" ma:index="4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4" nillable="true" ma:displayName="Taxonomy Catch All Column" ma:hidden="true" ma:list="{4ca17a26-1d12-4bbb-94e6-e464b398b4b6}" ma:internalName="TaxCatchAll" ma:showField="CatchAllData" ma:web="a0e9d290-cca5-4cd6-8f85-02200d88f9d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E48C2AF-8AD3-4DB3-944F-30C49E5C0C2B}">
  <ds:schemaRefs>
    <ds:schemaRef ds:uri="a0e9d290-cca5-4cd6-8f85-02200d88f9dd"/>
    <ds:schemaRef ds:uri="http://schemas.openxmlformats.org/package/2006/metadata/core-properties"/>
    <ds:schemaRef ds:uri="http://purl.org/dc/dcmitype/"/>
    <ds:schemaRef ds:uri="http://purl.org/dc/elements/1.1/"/>
    <ds:schemaRef ds:uri="http://www.w3.org/XML/1998/namespace"/>
    <ds:schemaRef ds:uri="http://schemas.microsoft.com/office/2006/metadata/properties"/>
    <ds:schemaRef ds:uri="31c092e2-4d77-43f8-8889-d94f53a58651"/>
    <ds:schemaRef ds:uri="http://schemas.microsoft.com/office/2006/documentManagement/types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F68C0E6-DBF9-4E73-BD86-E000C97F53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1c092e2-4d77-43f8-8889-d94f53a58651"/>
    <ds:schemaRef ds:uri="a0e9d290-cca5-4cd6-8f85-02200d88f9d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3A508D4-B5C1-40EB-AD9A-04EC82542F4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219</Words>
  <Application>Microsoft Office PowerPoint</Application>
  <PresentationFormat>Widescreen</PresentationFormat>
  <Paragraphs>58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Geography Long Term Plan 2023-24</vt:lpstr>
    </vt:vector>
  </TitlesOfParts>
  <Company>Lower Darwen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Monaghan</dc:creator>
  <cp:lastModifiedBy>Kerry Murray</cp:lastModifiedBy>
  <cp:revision>114</cp:revision>
  <cp:lastPrinted>2021-05-27T13:34:42Z</cp:lastPrinted>
  <dcterms:created xsi:type="dcterms:W3CDTF">2020-07-01T14:12:14Z</dcterms:created>
  <dcterms:modified xsi:type="dcterms:W3CDTF">2023-07-14T10:27:45Z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0x010100DC7A36B5F4FA0043848DC927713BF201</vt:lpwstr>
  </property>
  <property fmtid="{D5CDD505-2E9C-101B-9397-08002B2CF9AE}" pid="3" name="MediaServiceImageTags">
    <vt:lpwstr/>
  </property>
</Properties>
</file>